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1B538-5CA7-4CD9-A065-882D07605F5F}" type="doc">
      <dgm:prSet loTypeId="urn:microsoft.com/office/officeart/2005/8/layout/default#1" loCatId="list" qsTypeId="urn:microsoft.com/office/officeart/2005/8/quickstyle/3d4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D1481778-3921-4F87-B152-9D06ACBA828B}">
      <dgm:prSet custT="1"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sz="1600" b="1" spc="0" baseline="0" dirty="0" smtClean="0">
              <a:solidFill>
                <a:schemeClr val="bg1"/>
              </a:solidFill>
              <a:effectLst/>
              <a:latin typeface="Arial"/>
            </a:rPr>
            <a:t>Subsecretaría de Innovación y Gestión Estratégica.</a:t>
          </a:r>
        </a:p>
      </dgm:t>
    </dgm:pt>
    <dgm:pt modelId="{587B62B0-D9B7-47D3-BB22-88833CD4368A}" type="parTrans" cxnId="{9E997C9D-C814-4E85-9552-EA79C56D24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4AEB15-D29F-4A3E-8CF0-F64A942744AB}" type="sibTrans" cxnId="{9E997C9D-C814-4E85-9552-EA79C56D245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18511-8EF3-4C90-A56E-4D91EA308103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="1" baseline="0" dirty="0" smtClean="0">
              <a:solidFill>
                <a:schemeClr val="bg1"/>
              </a:solidFill>
              <a:effectLst/>
              <a:latin typeface="Arial"/>
            </a:rPr>
            <a:t>Subsecretaría de Seguimiento, Control y Calidad</a:t>
          </a:r>
          <a:endParaRPr lang="es-EC" b="0" baseline="0" dirty="0" smtClean="0">
            <a:solidFill>
              <a:schemeClr val="bg1"/>
            </a:solidFill>
            <a:effectLst/>
            <a:latin typeface="Arial"/>
          </a:endParaRPr>
        </a:p>
      </dgm:t>
    </dgm:pt>
    <dgm:pt modelId="{D4D3E93C-F068-4D1F-A553-71C55E3CF2FD}" type="parTrans" cxnId="{E81AAA77-BAAA-4B14-BFAE-9A41DCF401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379698-BD72-4FFF-B6AA-0192A6D044CA}" type="sibTrans" cxnId="{E81AAA77-BAAA-4B14-BFAE-9A41DCF4015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6018D3-6AB9-488B-8D43-2EF2B63B0159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="1" baseline="0" dirty="0" smtClean="0">
              <a:solidFill>
                <a:schemeClr val="bg1"/>
              </a:solidFill>
              <a:effectLst/>
              <a:latin typeface="Arial"/>
            </a:rPr>
            <a:t>Subsecretaría de Tecnologías de la Información</a:t>
          </a:r>
          <a:endParaRPr lang="es-EC" baseline="0" dirty="0" smtClean="0">
            <a:solidFill>
              <a:schemeClr val="bg1"/>
            </a:solidFill>
            <a:effectLst/>
            <a:latin typeface="Arial"/>
          </a:endParaRPr>
        </a:p>
      </dgm:t>
    </dgm:pt>
    <dgm:pt modelId="{B421FE46-917A-4EDC-88F3-712F5C9E609A}" type="parTrans" cxnId="{02704F80-B31B-42AC-A53F-3D891475E8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12EFAF-C019-4EF3-ADCB-DD0F0B6D06F8}" type="sibTrans" cxnId="{02704F80-B31B-42AC-A53F-3D891475E8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FC7FF2-87A6-4EA8-AE37-84AF252A9F04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="1" baseline="0" dirty="0" smtClean="0">
              <a:solidFill>
                <a:schemeClr val="bg1"/>
              </a:solidFill>
              <a:effectLst/>
              <a:latin typeface="Arial"/>
            </a:rPr>
            <a:t>Subsecretaría de Imagen Gubernamental</a:t>
          </a:r>
          <a:endParaRPr lang="es-EC" baseline="0" dirty="0" smtClean="0">
            <a:solidFill>
              <a:schemeClr val="bg1"/>
            </a:solidFill>
            <a:effectLst/>
            <a:latin typeface="Arial"/>
          </a:endParaRPr>
        </a:p>
      </dgm:t>
    </dgm:pt>
    <dgm:pt modelId="{6E0FF97C-5353-429B-BC58-F080C7F18656}" type="parTrans" cxnId="{71F006F2-45D0-4CEA-875E-905EE01FC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A06CB6-B3A2-4CC7-A8C0-36074E6CD550}" type="sibTrans" cxnId="{71F006F2-45D0-4CEA-875E-905EE01FCE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FB0EC4-4203-4732-B071-3CCF798972C6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Canalizar las políticas concernientes al desarrollo de la imagen gubernamental y la difusión de las obras y acciones</a:t>
          </a:r>
        </a:p>
        <a:p>
          <a:pPr rtl="0"/>
          <a:r>
            <a:rPr lang="es-EC" b="0" baseline="0" dirty="0" smtClean="0">
              <a:solidFill>
                <a:schemeClr val="bg1"/>
              </a:solidFill>
              <a:effectLst/>
              <a:latin typeface="Arial"/>
            </a:rPr>
            <a:t>(Decreto 571, Artículo 9)</a:t>
          </a:r>
          <a:endParaRPr lang="es-ES" baseline="0" dirty="0">
            <a:solidFill>
              <a:schemeClr val="bg1"/>
            </a:solidFill>
            <a:effectLst/>
            <a:latin typeface="Arial"/>
          </a:endParaRPr>
        </a:p>
      </dgm:t>
    </dgm:pt>
    <dgm:pt modelId="{0EEC34EA-C8D4-4453-B3DB-342C740AA46B}" type="parTrans" cxnId="{4CCB31E0-A36C-425B-9763-3B65988D97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A479E9-17B6-48F0-AA08-42F83DFD6EBA}" type="sibTrans" cxnId="{4CCB31E0-A36C-425B-9763-3B65988D97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3EC048-BF45-4543-AE39-19E958A09C0E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Ejecución, soporte, operación y normalización de los proyectos y procesos de innovación tecnológica. </a:t>
          </a:r>
        </a:p>
        <a:p>
          <a:pPr rtl="0"/>
          <a:r>
            <a:rPr lang="es-EC" b="0" baseline="0" dirty="0" smtClean="0">
              <a:solidFill>
                <a:schemeClr val="bg1"/>
              </a:solidFill>
              <a:effectLst/>
              <a:latin typeface="Arial"/>
            </a:rPr>
            <a:t>(Decreto 571, Artículo 6)</a:t>
          </a:r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 </a:t>
          </a:r>
        </a:p>
      </dgm:t>
    </dgm:pt>
    <dgm:pt modelId="{1FCE7B09-D83D-4024-9969-E62AE4F282C8}" type="parTrans" cxnId="{8F5C2D5A-B4F7-41C2-B042-58EE7116B0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CE071B-A39D-48C7-A40B-1C791AF4C956}" type="sibTrans" cxnId="{8F5C2D5A-B4F7-41C2-B042-58EE7116B0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B091A2-AB74-4F09-88AC-CB7DD75BF409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Encargada de realizar el control y seguimiento de la gestión cotidiana de los procesos y proyectos, </a:t>
          </a:r>
        </a:p>
      </dgm:t>
    </dgm:pt>
    <dgm:pt modelId="{823C6446-EC29-4635-AF2F-4C19B4CBB06D}" type="parTrans" cxnId="{554FBAC3-A6D4-4601-8562-BAB8F7EA71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8D747F-6E61-41C0-A341-A3B1D92C0FE1}" type="sibTrans" cxnId="{554FBAC3-A6D4-4601-8562-BAB8F7EA71F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8071B8-86EE-49FD-A703-E12353090168}">
      <dgm:prSet custT="1"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sz="1200" baseline="0" dirty="0" smtClean="0">
              <a:solidFill>
                <a:schemeClr val="bg1"/>
              </a:solidFill>
              <a:effectLst/>
              <a:latin typeface="Arial"/>
            </a:rPr>
            <a:t>Direccionamiento de las Instituciones del Gobierno en temas de </a:t>
          </a:r>
          <a:r>
            <a:rPr lang="es-EC" sz="1200" b="1" baseline="0" dirty="0" smtClean="0">
              <a:solidFill>
                <a:schemeClr val="bg1"/>
              </a:solidFill>
              <a:effectLst/>
              <a:latin typeface="Arial"/>
            </a:rPr>
            <a:t>eficiencia </a:t>
          </a:r>
          <a:r>
            <a:rPr lang="es-EC" sz="1200" b="0" baseline="0" dirty="0" smtClean="0">
              <a:solidFill>
                <a:schemeClr val="bg1"/>
              </a:solidFill>
              <a:effectLst/>
              <a:latin typeface="Arial"/>
            </a:rPr>
            <a:t>e</a:t>
          </a:r>
          <a:r>
            <a:rPr lang="es-EC" sz="1200" baseline="0" dirty="0" smtClean="0">
              <a:solidFill>
                <a:schemeClr val="bg1"/>
              </a:solidFill>
              <a:effectLst/>
              <a:latin typeface="Arial"/>
            </a:rPr>
            <a:t> Innovación para la Administración Pública</a:t>
          </a:r>
        </a:p>
        <a:p>
          <a:pPr rtl="0"/>
          <a:r>
            <a:rPr lang="es-EC" sz="1200" b="0" baseline="0" dirty="0" smtClean="0">
              <a:solidFill>
                <a:schemeClr val="bg1"/>
              </a:solidFill>
              <a:effectLst/>
              <a:latin typeface="Arial"/>
            </a:rPr>
            <a:t>(Decreto 571, Artículo 1)</a:t>
          </a:r>
        </a:p>
      </dgm:t>
    </dgm:pt>
    <dgm:pt modelId="{EED17C63-C5C2-417C-A3EF-507C2AC55ED4}" type="parTrans" cxnId="{A3968931-87C1-4CF6-B61E-122445E79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584DE34-4683-42DA-BF74-20F434A58BBE}" type="sibTrans" cxnId="{A3968931-87C1-4CF6-B61E-122445E79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CE4A3-65F7-444C-B9FD-46568D5CDFFA}">
      <dgm:prSet/>
      <dgm:spPr>
        <a:solidFill>
          <a:schemeClr val="tx2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rtl="0"/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Control de la calidad de la Gestión Pública</a:t>
          </a:r>
        </a:p>
        <a:p>
          <a:pPr rtl="0"/>
          <a:r>
            <a:rPr lang="es-EC" b="0" baseline="0" dirty="0" smtClean="0">
              <a:solidFill>
                <a:schemeClr val="bg1"/>
              </a:solidFill>
              <a:effectLst/>
              <a:latin typeface="Arial"/>
            </a:rPr>
            <a:t>(Decreto 571, Artículo 3)</a:t>
          </a:r>
          <a:r>
            <a:rPr lang="es-EC" baseline="0" dirty="0" smtClean="0">
              <a:solidFill>
                <a:schemeClr val="bg1"/>
              </a:solidFill>
              <a:effectLst/>
              <a:latin typeface="Arial"/>
            </a:rPr>
            <a:t> </a:t>
          </a:r>
        </a:p>
      </dgm:t>
    </dgm:pt>
    <dgm:pt modelId="{ED55D047-1E1E-4C32-8AB5-DB1758C041A7}" type="parTrans" cxnId="{D5D92570-B3E9-4B59-91BF-B4D438220C0D}">
      <dgm:prSet/>
      <dgm:spPr/>
      <dgm:t>
        <a:bodyPr/>
        <a:lstStyle/>
        <a:p>
          <a:endParaRPr lang="es-ES"/>
        </a:p>
      </dgm:t>
    </dgm:pt>
    <dgm:pt modelId="{64EA5C07-9434-431B-BAC8-B527D3F39BE9}" type="sibTrans" cxnId="{D5D92570-B3E9-4B59-91BF-B4D438220C0D}">
      <dgm:prSet/>
      <dgm:spPr/>
      <dgm:t>
        <a:bodyPr/>
        <a:lstStyle/>
        <a:p>
          <a:endParaRPr lang="es-ES"/>
        </a:p>
      </dgm:t>
    </dgm:pt>
    <dgm:pt modelId="{43910DA5-BD33-4BB4-B732-2ED5FD148AD8}" type="pres">
      <dgm:prSet presAssocID="{1411B538-5CA7-4CD9-A065-882D07605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5E5A2D-3CBE-4B0E-A1BA-D45C78C1DB82}" type="pres">
      <dgm:prSet presAssocID="{D1481778-3921-4F87-B152-9D06ACBA828B}" presName="node" presStyleLbl="node1" presStyleIdx="0" presStyleCnt="4" custScaleX="121348" custScaleY="83117" custLinFactNeighborY="22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BD417-E107-47A6-9A51-B34781BFE369}" type="pres">
      <dgm:prSet presAssocID="{F84AEB15-D29F-4A3E-8CF0-F64A942744AB}" presName="sibTrans" presStyleCnt="0"/>
      <dgm:spPr/>
    </dgm:pt>
    <dgm:pt modelId="{9F3BA8AA-72AB-42FC-A62C-9C423D8BB296}" type="pres">
      <dgm:prSet presAssocID="{DCD18511-8EF3-4C90-A56E-4D91EA308103}" presName="node" presStyleLbl="node1" presStyleIdx="1" presStyleCnt="4" custScaleX="113243" custScaleY="83117" custLinFactNeighborY="228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0CAE0-18C4-49AB-AF75-EFD198D733E9}" type="pres">
      <dgm:prSet presAssocID="{3D379698-BD72-4FFF-B6AA-0192A6D044CA}" presName="sibTrans" presStyleCnt="0"/>
      <dgm:spPr/>
    </dgm:pt>
    <dgm:pt modelId="{F15C8A09-FF6A-422E-BD4A-A9938BE6B736}" type="pres">
      <dgm:prSet presAssocID="{7D6018D3-6AB9-488B-8D43-2EF2B63B0159}" presName="node" presStyleLbl="node1" presStyleIdx="2" presStyleCnt="4" custScaleX="121866" custScaleY="81029" custLinFactNeighborX="-4" custLinFactNeighborY="32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8BC6E-FAAC-41A4-9ACA-D2EF6B73F769}" type="pres">
      <dgm:prSet presAssocID="{3412EFAF-C019-4EF3-ADCB-DD0F0B6D06F8}" presName="sibTrans" presStyleCnt="0"/>
      <dgm:spPr/>
    </dgm:pt>
    <dgm:pt modelId="{C48DAD0E-A2E9-4602-8AA9-DE8D0C9F15E2}" type="pres">
      <dgm:prSet presAssocID="{4BFC7FF2-87A6-4EA8-AE37-84AF252A9F04}" presName="node" presStyleLbl="node1" presStyleIdx="3" presStyleCnt="4" custScaleX="113395" custScaleY="81029" custLinFactNeighborY="32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74CBB6-1665-42A9-A56C-E564D4DCED6A}" type="presOf" srcId="{795CE4A3-65F7-444C-B9FD-46568D5CDFFA}" destId="{9F3BA8AA-72AB-42FC-A62C-9C423D8BB296}" srcOrd="0" destOrd="2" presId="urn:microsoft.com/office/officeart/2005/8/layout/default#1"/>
    <dgm:cxn modelId="{7FE7D76C-FEDB-4F2F-B949-5AD151656735}" type="presOf" srcId="{D4FB0EC4-4203-4732-B071-3CCF798972C6}" destId="{C48DAD0E-A2E9-4602-8AA9-DE8D0C9F15E2}" srcOrd="0" destOrd="1" presId="urn:microsoft.com/office/officeart/2005/8/layout/default#1"/>
    <dgm:cxn modelId="{A3968931-87C1-4CF6-B61E-122445E7997E}" srcId="{D1481778-3921-4F87-B152-9D06ACBA828B}" destId="{0F8071B8-86EE-49FD-A703-E12353090168}" srcOrd="0" destOrd="0" parTransId="{EED17C63-C5C2-417C-A3EF-507C2AC55ED4}" sibTransId="{5584DE34-4683-42DA-BF74-20F434A58BBE}"/>
    <dgm:cxn modelId="{6FDAF7EE-BFFD-4E4E-8A43-B1D3DB31A912}" type="presOf" srcId="{70B091A2-AB74-4F09-88AC-CB7DD75BF409}" destId="{9F3BA8AA-72AB-42FC-A62C-9C423D8BB296}" srcOrd="0" destOrd="1" presId="urn:microsoft.com/office/officeart/2005/8/layout/default#1"/>
    <dgm:cxn modelId="{968B0D8C-B115-4383-B2DE-0D54B390C178}" type="presOf" srcId="{D1481778-3921-4F87-B152-9D06ACBA828B}" destId="{F65E5A2D-3CBE-4B0E-A1BA-D45C78C1DB82}" srcOrd="0" destOrd="0" presId="urn:microsoft.com/office/officeart/2005/8/layout/default#1"/>
    <dgm:cxn modelId="{D5D92570-B3E9-4B59-91BF-B4D438220C0D}" srcId="{DCD18511-8EF3-4C90-A56E-4D91EA308103}" destId="{795CE4A3-65F7-444C-B9FD-46568D5CDFFA}" srcOrd="1" destOrd="0" parTransId="{ED55D047-1E1E-4C32-8AB5-DB1758C041A7}" sibTransId="{64EA5C07-9434-431B-BAC8-B527D3F39BE9}"/>
    <dgm:cxn modelId="{36C162B7-4FD8-4895-9D85-B8E2569BEEFA}" type="presOf" srcId="{4BFC7FF2-87A6-4EA8-AE37-84AF252A9F04}" destId="{C48DAD0E-A2E9-4602-8AA9-DE8D0C9F15E2}" srcOrd="0" destOrd="0" presId="urn:microsoft.com/office/officeart/2005/8/layout/default#1"/>
    <dgm:cxn modelId="{4CCB31E0-A36C-425B-9763-3B65988D975F}" srcId="{4BFC7FF2-87A6-4EA8-AE37-84AF252A9F04}" destId="{D4FB0EC4-4203-4732-B071-3CCF798972C6}" srcOrd="0" destOrd="0" parTransId="{0EEC34EA-C8D4-4453-B3DB-342C740AA46B}" sibTransId="{36A479E9-17B6-48F0-AA08-42F83DFD6EBA}"/>
    <dgm:cxn modelId="{E81AAA77-BAAA-4B14-BFAE-9A41DCF40154}" srcId="{1411B538-5CA7-4CD9-A065-882D07605F5F}" destId="{DCD18511-8EF3-4C90-A56E-4D91EA308103}" srcOrd="1" destOrd="0" parTransId="{D4D3E93C-F068-4D1F-A553-71C55E3CF2FD}" sibTransId="{3D379698-BD72-4FFF-B6AA-0192A6D044CA}"/>
    <dgm:cxn modelId="{02704F80-B31B-42AC-A53F-3D891475E8D2}" srcId="{1411B538-5CA7-4CD9-A065-882D07605F5F}" destId="{7D6018D3-6AB9-488B-8D43-2EF2B63B0159}" srcOrd="2" destOrd="0" parTransId="{B421FE46-917A-4EDC-88F3-712F5C9E609A}" sibTransId="{3412EFAF-C019-4EF3-ADCB-DD0F0B6D06F8}"/>
    <dgm:cxn modelId="{8F5C2D5A-B4F7-41C2-B042-58EE7116B0C6}" srcId="{7D6018D3-6AB9-488B-8D43-2EF2B63B0159}" destId="{753EC048-BF45-4543-AE39-19E958A09C0E}" srcOrd="0" destOrd="0" parTransId="{1FCE7B09-D83D-4024-9969-E62AE4F282C8}" sibTransId="{EECE071B-A39D-48C7-A40B-1C791AF4C956}"/>
    <dgm:cxn modelId="{77B49424-0F4C-4831-8B7D-6C25CBD56FD0}" type="presOf" srcId="{DCD18511-8EF3-4C90-A56E-4D91EA308103}" destId="{9F3BA8AA-72AB-42FC-A62C-9C423D8BB296}" srcOrd="0" destOrd="0" presId="urn:microsoft.com/office/officeart/2005/8/layout/default#1"/>
    <dgm:cxn modelId="{EE589640-7BFD-4438-9962-D8C9E02B6F2B}" type="presOf" srcId="{7D6018D3-6AB9-488B-8D43-2EF2B63B0159}" destId="{F15C8A09-FF6A-422E-BD4A-A9938BE6B736}" srcOrd="0" destOrd="0" presId="urn:microsoft.com/office/officeart/2005/8/layout/default#1"/>
    <dgm:cxn modelId="{66302A42-C02A-40C2-8361-3769723622D4}" type="presOf" srcId="{753EC048-BF45-4543-AE39-19E958A09C0E}" destId="{F15C8A09-FF6A-422E-BD4A-A9938BE6B736}" srcOrd="0" destOrd="1" presId="urn:microsoft.com/office/officeart/2005/8/layout/default#1"/>
    <dgm:cxn modelId="{8A57F69B-F7A1-4111-B6A0-0FA77700AC49}" type="presOf" srcId="{0F8071B8-86EE-49FD-A703-E12353090168}" destId="{F65E5A2D-3CBE-4B0E-A1BA-D45C78C1DB82}" srcOrd="0" destOrd="1" presId="urn:microsoft.com/office/officeart/2005/8/layout/default#1"/>
    <dgm:cxn modelId="{7DF7AB25-D7FE-4BA4-A54C-2EF27C1F4888}" type="presOf" srcId="{1411B538-5CA7-4CD9-A065-882D07605F5F}" destId="{43910DA5-BD33-4BB4-B732-2ED5FD148AD8}" srcOrd="0" destOrd="0" presId="urn:microsoft.com/office/officeart/2005/8/layout/default#1"/>
    <dgm:cxn modelId="{71F006F2-45D0-4CEA-875E-905EE01FCE5F}" srcId="{1411B538-5CA7-4CD9-A065-882D07605F5F}" destId="{4BFC7FF2-87A6-4EA8-AE37-84AF252A9F04}" srcOrd="3" destOrd="0" parTransId="{6E0FF97C-5353-429B-BC58-F080C7F18656}" sibTransId="{31A06CB6-B3A2-4CC7-A8C0-36074E6CD550}"/>
    <dgm:cxn modelId="{9E997C9D-C814-4E85-9552-EA79C56D245D}" srcId="{1411B538-5CA7-4CD9-A065-882D07605F5F}" destId="{D1481778-3921-4F87-B152-9D06ACBA828B}" srcOrd="0" destOrd="0" parTransId="{587B62B0-D9B7-47D3-BB22-88833CD4368A}" sibTransId="{F84AEB15-D29F-4A3E-8CF0-F64A942744AB}"/>
    <dgm:cxn modelId="{554FBAC3-A6D4-4601-8562-BAB8F7EA71F5}" srcId="{DCD18511-8EF3-4C90-A56E-4D91EA308103}" destId="{70B091A2-AB74-4F09-88AC-CB7DD75BF409}" srcOrd="0" destOrd="0" parTransId="{823C6446-EC29-4635-AF2F-4C19B4CBB06D}" sibTransId="{798D747F-6E61-41C0-A341-A3B1D92C0FE1}"/>
    <dgm:cxn modelId="{3F1F5798-9EF0-459C-9CEC-91CCEEFD5B7E}" type="presParOf" srcId="{43910DA5-BD33-4BB4-B732-2ED5FD148AD8}" destId="{F65E5A2D-3CBE-4B0E-A1BA-D45C78C1DB82}" srcOrd="0" destOrd="0" presId="urn:microsoft.com/office/officeart/2005/8/layout/default#1"/>
    <dgm:cxn modelId="{E27BEC8D-91BF-4B40-9D85-1B4A49939EDF}" type="presParOf" srcId="{43910DA5-BD33-4BB4-B732-2ED5FD148AD8}" destId="{35CBD417-E107-47A6-9A51-B34781BFE369}" srcOrd="1" destOrd="0" presId="urn:microsoft.com/office/officeart/2005/8/layout/default#1"/>
    <dgm:cxn modelId="{06131F7B-1938-4DB0-A029-031376E2F778}" type="presParOf" srcId="{43910DA5-BD33-4BB4-B732-2ED5FD148AD8}" destId="{9F3BA8AA-72AB-42FC-A62C-9C423D8BB296}" srcOrd="2" destOrd="0" presId="urn:microsoft.com/office/officeart/2005/8/layout/default#1"/>
    <dgm:cxn modelId="{63271A7B-0CCE-4533-9C2B-8ECF8BA57EE6}" type="presParOf" srcId="{43910DA5-BD33-4BB4-B732-2ED5FD148AD8}" destId="{7CB0CAE0-18C4-49AB-AF75-EFD198D733E9}" srcOrd="3" destOrd="0" presId="urn:microsoft.com/office/officeart/2005/8/layout/default#1"/>
    <dgm:cxn modelId="{0E50E9C7-C5EC-475A-A688-1AA5B0C8A90C}" type="presParOf" srcId="{43910DA5-BD33-4BB4-B732-2ED5FD148AD8}" destId="{F15C8A09-FF6A-422E-BD4A-A9938BE6B736}" srcOrd="4" destOrd="0" presId="urn:microsoft.com/office/officeart/2005/8/layout/default#1"/>
    <dgm:cxn modelId="{720DB336-1E3E-4D78-B4F7-F3DBD4596C48}" type="presParOf" srcId="{43910DA5-BD33-4BB4-B732-2ED5FD148AD8}" destId="{BFE8BC6E-FAAC-41A4-9ACA-D2EF6B73F769}" srcOrd="5" destOrd="0" presId="urn:microsoft.com/office/officeart/2005/8/layout/default#1"/>
    <dgm:cxn modelId="{D2F32360-61F1-4B7B-928B-54011EC3FF39}" type="presParOf" srcId="{43910DA5-BD33-4BB4-B732-2ED5FD148AD8}" destId="{C48DAD0E-A2E9-4602-8AA9-DE8D0C9F15E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E5A2D-3CBE-4B0E-A1BA-D45C78C1DB82}">
      <dsp:nvSpPr>
        <dsp:cNvPr id="0" name=""/>
        <dsp:cNvSpPr/>
      </dsp:nvSpPr>
      <dsp:spPr>
        <a:xfrm>
          <a:off x="11190" y="1037320"/>
          <a:ext cx="4002957" cy="1645089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pc="0" baseline="0" dirty="0" smtClean="0">
              <a:solidFill>
                <a:schemeClr val="bg1"/>
              </a:solidFill>
              <a:effectLst/>
              <a:latin typeface="Arial"/>
            </a:rPr>
            <a:t>Subsecretaría de Innovación y Gestión Estratégica.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baseline="0" dirty="0" smtClean="0">
              <a:solidFill>
                <a:schemeClr val="bg1"/>
              </a:solidFill>
              <a:effectLst/>
              <a:latin typeface="Arial"/>
            </a:rPr>
            <a:t>Direccionamiento de las Instituciones del Gobierno en temas de </a:t>
          </a:r>
          <a:r>
            <a:rPr lang="es-EC" sz="1200" b="1" kern="1200" baseline="0" dirty="0" smtClean="0">
              <a:solidFill>
                <a:schemeClr val="bg1"/>
              </a:solidFill>
              <a:effectLst/>
              <a:latin typeface="Arial"/>
            </a:rPr>
            <a:t>eficiencia </a:t>
          </a:r>
          <a:r>
            <a:rPr lang="es-EC" sz="1200" b="0" kern="1200" baseline="0" dirty="0" smtClean="0">
              <a:solidFill>
                <a:schemeClr val="bg1"/>
              </a:solidFill>
              <a:effectLst/>
              <a:latin typeface="Arial"/>
            </a:rPr>
            <a:t>e</a:t>
          </a:r>
          <a:r>
            <a:rPr lang="es-EC" sz="1200" kern="1200" baseline="0" dirty="0" smtClean="0">
              <a:solidFill>
                <a:schemeClr val="bg1"/>
              </a:solidFill>
              <a:effectLst/>
              <a:latin typeface="Arial"/>
            </a:rPr>
            <a:t> Innovación para la Administración Pública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kern="1200" baseline="0" dirty="0" smtClean="0">
              <a:solidFill>
                <a:schemeClr val="bg1"/>
              </a:solidFill>
              <a:effectLst/>
              <a:latin typeface="Arial"/>
            </a:rPr>
            <a:t>(Decreto 571, Artículo 1)</a:t>
          </a:r>
        </a:p>
      </dsp:txBody>
      <dsp:txXfrm>
        <a:off x="11190" y="1037320"/>
        <a:ext cx="4002957" cy="1645089"/>
      </dsp:txXfrm>
    </dsp:sp>
    <dsp:sp modelId="{9F3BA8AA-72AB-42FC-A62C-9C423D8BB296}">
      <dsp:nvSpPr>
        <dsp:cNvPr id="0" name=""/>
        <dsp:cNvSpPr/>
      </dsp:nvSpPr>
      <dsp:spPr>
        <a:xfrm>
          <a:off x="4344021" y="1037320"/>
          <a:ext cx="3735594" cy="1645089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baseline="0" dirty="0" smtClean="0">
              <a:solidFill>
                <a:schemeClr val="bg1"/>
              </a:solidFill>
              <a:effectLst/>
              <a:latin typeface="Arial"/>
            </a:rPr>
            <a:t>Subsecretaría de Seguimiento, Control y Calidad</a:t>
          </a:r>
          <a:endParaRPr lang="es-EC" sz="1700" b="0" kern="1200" baseline="0" dirty="0" smtClean="0">
            <a:solidFill>
              <a:schemeClr val="bg1"/>
            </a:solidFill>
            <a:effectLst/>
            <a:latin typeface="Arial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Encargada de realizar el control y seguimiento de la gestión cotidiana de los procesos y proyectos,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Control de la calidad de la Gestión Pública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baseline="0" dirty="0" smtClean="0">
              <a:solidFill>
                <a:schemeClr val="bg1"/>
              </a:solidFill>
              <a:effectLst/>
              <a:latin typeface="Arial"/>
            </a:rPr>
            <a:t>(Decreto 571, Artículo 3)</a:t>
          </a: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 </a:t>
          </a:r>
        </a:p>
      </dsp:txBody>
      <dsp:txXfrm>
        <a:off x="4344021" y="1037320"/>
        <a:ext cx="3735594" cy="1645089"/>
      </dsp:txXfrm>
    </dsp:sp>
    <dsp:sp modelId="{F15C8A09-FF6A-422E-BD4A-A9938BE6B736}">
      <dsp:nvSpPr>
        <dsp:cNvPr id="0" name=""/>
        <dsp:cNvSpPr/>
      </dsp:nvSpPr>
      <dsp:spPr>
        <a:xfrm>
          <a:off x="7" y="3143624"/>
          <a:ext cx="4020044" cy="1603762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baseline="0" dirty="0" smtClean="0">
              <a:solidFill>
                <a:schemeClr val="bg1"/>
              </a:solidFill>
              <a:effectLst/>
              <a:latin typeface="Arial"/>
            </a:rPr>
            <a:t>Subsecretaría de Tecnologías de la Información</a:t>
          </a:r>
          <a:endParaRPr lang="es-EC" sz="1700" kern="1200" baseline="0" dirty="0" smtClean="0">
            <a:solidFill>
              <a:schemeClr val="bg1"/>
            </a:solidFill>
            <a:effectLst/>
            <a:latin typeface="Arial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Ejecución, soporte, operación y normalización de los proyectos y procesos de innovación tecnológica.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baseline="0" dirty="0" smtClean="0">
              <a:solidFill>
                <a:schemeClr val="bg1"/>
              </a:solidFill>
              <a:effectLst/>
              <a:latin typeface="Arial"/>
            </a:rPr>
            <a:t>(Decreto 571, Artículo 6)</a:t>
          </a: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 </a:t>
          </a:r>
        </a:p>
      </dsp:txBody>
      <dsp:txXfrm>
        <a:off x="7" y="3143624"/>
        <a:ext cx="4020044" cy="1603762"/>
      </dsp:txXfrm>
    </dsp:sp>
    <dsp:sp modelId="{C48DAD0E-A2E9-4602-8AA9-DE8D0C9F15E2}">
      <dsp:nvSpPr>
        <dsp:cNvPr id="0" name=""/>
        <dsp:cNvSpPr/>
      </dsp:nvSpPr>
      <dsp:spPr>
        <a:xfrm>
          <a:off x="4350058" y="3143624"/>
          <a:ext cx="3740608" cy="1603762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baseline="0" dirty="0" smtClean="0">
              <a:solidFill>
                <a:schemeClr val="bg1"/>
              </a:solidFill>
              <a:effectLst/>
              <a:latin typeface="Arial"/>
            </a:rPr>
            <a:t>Subsecretaría de Imagen Gubernamental</a:t>
          </a:r>
          <a:endParaRPr lang="es-EC" sz="1700" kern="1200" baseline="0" dirty="0" smtClean="0">
            <a:solidFill>
              <a:schemeClr val="bg1"/>
            </a:solidFill>
            <a:effectLst/>
            <a:latin typeface="Arial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baseline="0" dirty="0" smtClean="0">
              <a:solidFill>
                <a:schemeClr val="bg1"/>
              </a:solidFill>
              <a:effectLst/>
              <a:latin typeface="Arial"/>
            </a:rPr>
            <a:t>Canalizar las políticas concernientes al desarrollo de la imagen gubernamental y la difusión de las obras y acciones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baseline="0" dirty="0" smtClean="0">
              <a:solidFill>
                <a:schemeClr val="bg1"/>
              </a:solidFill>
              <a:effectLst/>
              <a:latin typeface="Arial"/>
            </a:rPr>
            <a:t>(Decreto 571, Artículo 9)</a:t>
          </a:r>
          <a:endParaRPr lang="es-ES" sz="1300" kern="1200" baseline="0" dirty="0">
            <a:solidFill>
              <a:schemeClr val="bg1"/>
            </a:solidFill>
            <a:effectLst/>
            <a:latin typeface="Arial"/>
          </a:endParaRPr>
        </a:p>
      </dsp:txBody>
      <dsp:txXfrm>
        <a:off x="4350058" y="3143624"/>
        <a:ext cx="3740608" cy="1603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7C70-1EB5-4FF3-AE2E-DCF3E72E8E2F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E744-FDFC-48B0-BFEC-19642078E892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u="sng" smtClean="0">
                <a:ea typeface="ＭＳ Ｐゴシック" pitchFamily="34" charset="-128"/>
              </a:rPr>
              <a:t>Sugiero sacar la palabra Bienvenidos (OK)</a:t>
            </a:r>
          </a:p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55D315F-8940-402C-8D1C-640400E2266B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2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2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650020" y="545007"/>
            <a:ext cx="5471491" cy="3846839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017" y="672670"/>
            <a:ext cx="67316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17020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3727-3B8E-4993-8AD0-0F2E9774B9CE}" type="datetimeFigureOut">
              <a:rPr lang="es-EC" smtClean="0"/>
              <a:t>09/05/2013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A0B7-0707-4773-8247-7070B04B149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creen shot 2011-03-28 at 17.38.3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>
          <a:xfrm>
            <a:off x="1371600" y="3497263"/>
            <a:ext cx="6400800" cy="1204912"/>
          </a:xfrm>
        </p:spPr>
        <p:txBody>
          <a:bodyPr/>
          <a:lstStyle/>
          <a:p>
            <a:pPr eaLnBrk="1" hangingPunct="1"/>
            <a:r>
              <a:rPr lang="es-ES_tradnl" sz="2400" b="1" smtClean="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PROYECTO</a:t>
            </a:r>
            <a:endParaRPr lang="es-ES" sz="2400" b="1" smtClean="0">
              <a:solidFill>
                <a:srgbClr val="5959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s-ES" sz="2400" smtClean="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GOBIERNO POR RESULTADOS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039" y="298450"/>
            <a:ext cx="1423987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3" name="Picture 3" descr="C:\Users\ESCAUS~1\AppData\Local\Temp\notesFCBCEE\Logo SNAP marca pa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476" y="1597025"/>
            <a:ext cx="469741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4"/>
          <p:cNvSpPr>
            <a:spLocks noGrp="1"/>
          </p:cNvSpPr>
          <p:nvPr>
            <p:ph type="title"/>
          </p:nvPr>
        </p:nvSpPr>
        <p:spPr>
          <a:xfrm>
            <a:off x="546589" y="427038"/>
            <a:ext cx="6501911" cy="584200"/>
          </a:xfrm>
          <a:ln/>
        </p:spPr>
        <p:txBody>
          <a:bodyPr/>
          <a:lstStyle/>
          <a:p>
            <a:pPr marL="231775" indent="-231775"/>
            <a:r>
              <a:rPr lang="es-ES">
                <a:latin typeface="Arial" charset="0"/>
              </a:rPr>
              <a:t>1. GPR es una solución para la alineación vertical y horizontal del Estado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8966949"/>
              </p:ext>
            </p:extLst>
          </p:nvPr>
        </p:nvGraphicFramePr>
        <p:xfrm>
          <a:off x="6154615" y="1638300"/>
          <a:ext cx="2275743" cy="3302000"/>
        </p:xfrm>
        <a:graphic>
          <a:graphicData uri="http://schemas.openxmlformats.org/drawingml/2006/table">
            <a:tbl>
              <a:tblPr/>
              <a:tblGrid>
                <a:gridCol w="2275743"/>
              </a:tblGrid>
              <a:tr h="309242">
                <a:tc>
                  <a:txBody>
                    <a:bodyPr/>
                    <a:lstStyle/>
                    <a:p>
                      <a:pPr marL="109538" indent="-109538" algn="ctr">
                        <a:buFont typeface="Arial" pitchFamily="34" charset="0"/>
                        <a:buNone/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Nueva (Futuro)</a:t>
                      </a:r>
                      <a:endParaRPr lang="es-ES" sz="1100" b="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3D4F">
                        <a:alpha val="85098"/>
                      </a:srgbClr>
                    </a:solidFill>
                  </a:tcPr>
                </a:tc>
              </a:tr>
              <a:tr h="626280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Un proceso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dinámico,  iterativo y continuo  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592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Participación colaborativa, vertical y horizontal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845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Planificación estratégica </a:t>
                      </a:r>
                      <a:r>
                        <a:rPr lang="es-ES" sz="1400" b="1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y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operativa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de todos los responsables</a:t>
                      </a: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0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Alineación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explícita 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211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Transparencia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y rendición de cuentas 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3" marR="91423" marT="45724" marB="45724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494499"/>
              </p:ext>
            </p:extLst>
          </p:nvPr>
        </p:nvGraphicFramePr>
        <p:xfrm>
          <a:off x="536331" y="1636713"/>
          <a:ext cx="2349012" cy="3281362"/>
        </p:xfrm>
        <a:graphic>
          <a:graphicData uri="http://schemas.openxmlformats.org/drawingml/2006/table">
            <a:tbl>
              <a:tblPr/>
              <a:tblGrid>
                <a:gridCol w="2349012"/>
              </a:tblGrid>
              <a:tr h="325854">
                <a:tc>
                  <a:txBody>
                    <a:bodyPr/>
                    <a:lstStyle/>
                    <a:p>
                      <a:pPr marL="109538" indent="-109538" algn="ctr">
                        <a:buFont typeface="Arial" pitchFamily="34" charset="0"/>
                        <a:buNone/>
                      </a:pPr>
                      <a:r>
                        <a:rPr lang="es-ES" sz="14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Tradicional (pasado)</a:t>
                      </a:r>
                      <a:endParaRPr lang="es-ES" sz="1100" b="0" dirty="0" smtClean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1113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990000"/>
                          </a:solidFill>
                        </a:rPr>
                        <a:t>Ejercicio </a:t>
                      </a:r>
                      <a:r>
                        <a:rPr lang="es-ES" sz="1400" b="1" dirty="0" smtClean="0">
                          <a:solidFill>
                            <a:srgbClr val="990000"/>
                          </a:solidFill>
                        </a:rPr>
                        <a:t>anual, un evento </a:t>
                      </a:r>
                      <a:endParaRPr lang="es-ES" sz="14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53952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990000"/>
                          </a:solidFill>
                        </a:rPr>
                        <a:t>Esfuerzos aislados de unos </a:t>
                      </a:r>
                      <a:r>
                        <a:rPr lang="es-ES" sz="1400" b="1" dirty="0" smtClean="0">
                          <a:solidFill>
                            <a:srgbClr val="990000"/>
                          </a:solidFill>
                        </a:rPr>
                        <a:t>cuantos </a:t>
                      </a:r>
                      <a:endParaRPr lang="es-ES" sz="14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867838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990000"/>
                          </a:solidFill>
                        </a:rPr>
                        <a:t>Planificación estratégica (alto nivel) y financiera (nivel operativo) </a:t>
                      </a:r>
                      <a:endParaRPr lang="es-ES" sz="14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5854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990000"/>
                          </a:solidFill>
                        </a:rPr>
                        <a:t>Alineación </a:t>
                      </a:r>
                      <a:r>
                        <a:rPr lang="es-ES" sz="1400" b="1" dirty="0" smtClean="0">
                          <a:solidFill>
                            <a:srgbClr val="990000"/>
                          </a:solidFill>
                        </a:rPr>
                        <a:t>implícita </a:t>
                      </a:r>
                      <a:endParaRPr lang="es-ES" sz="14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736751">
                <a:tc>
                  <a:txBody>
                    <a:bodyPr/>
                    <a:lstStyle/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s-ES" sz="1400" b="1" dirty="0" smtClean="0">
                          <a:solidFill>
                            <a:srgbClr val="990000"/>
                          </a:solidFill>
                        </a:rPr>
                        <a:t>Mucha formalidad, poca claridad</a:t>
                      </a:r>
                      <a:endParaRPr lang="es-ES" sz="1400" dirty="0" smtClean="0">
                        <a:solidFill>
                          <a:srgbClr val="990000"/>
                        </a:solidFill>
                      </a:endParaRPr>
                    </a:p>
                  </a:txBody>
                  <a:tcPr marL="91434" marR="91434" marT="45716" marB="45716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3344094" y="1889175"/>
            <a:ext cx="2438400" cy="2438400"/>
            <a:chOff x="1828799" y="50799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21" name="Oval 20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rgbClr val="213D4F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153920" y="667519"/>
              <a:ext cx="1788160" cy="1097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Alineación de Planes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789786" y="5136018"/>
            <a:ext cx="3467599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91440" bIns="91440">
            <a:spAutoFit/>
          </a:bodyPr>
          <a:lstStyle/>
          <a:p>
            <a:pPr marL="1023938" lvl="2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Visión, misión</a:t>
            </a:r>
          </a:p>
          <a:p>
            <a:pPr marL="1023938" lvl="2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Mapa de riesgos estratégicos</a:t>
            </a:r>
          </a:p>
          <a:p>
            <a:pPr marL="1023938" lvl="2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Objetivos</a:t>
            </a:r>
          </a:p>
          <a:p>
            <a:pPr marL="1023938" lvl="2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Estrategias</a:t>
            </a:r>
          </a:p>
          <a:p>
            <a:pPr marL="1023938" lvl="2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Indicadores, metas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155454" y="4512631"/>
            <a:ext cx="771896" cy="510639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4" name="Picture 23" descr="chessboard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955682" y="5408614"/>
            <a:ext cx="66968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859466" y="5308600"/>
            <a:ext cx="157089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/>
              <a:t>Inclusión de Unidades Operativas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7272276" y="4952020"/>
            <a:ext cx="261257" cy="285008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12 Flecha izquierda"/>
          <p:cNvSpPr/>
          <p:nvPr/>
        </p:nvSpPr>
        <p:spPr>
          <a:xfrm>
            <a:off x="6343259" y="5628910"/>
            <a:ext cx="403761" cy="320634"/>
          </a:xfrm>
          <a:prstGeom prst="lef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"/>
          <p:cNvSpPr/>
          <p:nvPr/>
        </p:nvSpPr>
        <p:spPr>
          <a:xfrm>
            <a:off x="2437549" y="2025886"/>
            <a:ext cx="1930744" cy="386148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s-ES" sz="1100" b="1" dirty="0"/>
          </a:p>
        </p:txBody>
      </p:sp>
      <p:sp>
        <p:nvSpPr>
          <p:cNvPr id="14340" name="Title 15"/>
          <p:cNvSpPr>
            <a:spLocks noGrp="1"/>
          </p:cNvSpPr>
          <p:nvPr>
            <p:ph type="title"/>
          </p:nvPr>
        </p:nvSpPr>
        <p:spPr>
          <a:xfrm>
            <a:off x="546589" y="427038"/>
            <a:ext cx="6731977" cy="584200"/>
          </a:xfrm>
          <a:ln/>
        </p:spPr>
        <p:txBody>
          <a:bodyPr/>
          <a:lstStyle/>
          <a:p>
            <a:pPr marL="231775" indent="-231775"/>
            <a:r>
              <a:rPr lang="es-ES">
                <a:latin typeface="Arial" charset="0"/>
              </a:rPr>
              <a:t>2. GPR es una solución robusta para la implementación de mejores prácticas de administración de proyectos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325012" y="3719159"/>
            <a:ext cx="2438400" cy="2438400"/>
            <a:chOff x="2708656" y="1574800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solidFill>
              <a:srgbClr val="2C522E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4785112"/>
                <a:satOff val="-11943"/>
                <a:lumOff val="13235"/>
                <a:alphaOff val="0"/>
              </a:schemeClr>
            </a:fillRef>
            <a:effectRef idx="1">
              <a:schemeClr val="accent3">
                <a:alpha val="50000"/>
                <a:hueOff val="-4785112"/>
                <a:satOff val="-11943"/>
                <a:lumOff val="1323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205025" y="2121595"/>
              <a:ext cx="1463040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Proyectos</a:t>
              </a:r>
            </a:p>
          </p:txBody>
        </p:sp>
      </p:grp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502627" y="1835150"/>
            <a:ext cx="390378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Identificación y registro de proyectos de inversión y proyectos de </a:t>
            </a:r>
            <a:r>
              <a:rPr lang="es-ES" b="1" dirty="0" smtClean="0">
                <a:solidFill>
                  <a:srgbClr val="2C522E"/>
                </a:solidFill>
              </a:rPr>
              <a:t>mejora.</a:t>
            </a:r>
            <a:endParaRPr lang="es-ES" b="1" dirty="0">
              <a:solidFill>
                <a:srgbClr val="2C522E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Introducción a mejores prácticas de administración de </a:t>
            </a:r>
            <a:r>
              <a:rPr lang="es-ES" b="1" dirty="0" smtClean="0">
                <a:solidFill>
                  <a:srgbClr val="2C522E"/>
                </a:solidFill>
              </a:rPr>
              <a:t>proyectos.</a:t>
            </a:r>
            <a:endParaRPr lang="es-ES" b="1" dirty="0">
              <a:solidFill>
                <a:srgbClr val="2C522E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Alineación de proyectos a los </a:t>
            </a:r>
            <a:r>
              <a:rPr lang="es-ES" b="1" dirty="0" smtClean="0">
                <a:solidFill>
                  <a:srgbClr val="2C522E"/>
                </a:solidFill>
              </a:rPr>
              <a:t>objetivos </a:t>
            </a:r>
            <a:r>
              <a:rPr lang="es-ES" b="1" dirty="0">
                <a:solidFill>
                  <a:srgbClr val="2C522E"/>
                </a:solidFill>
              </a:rPr>
              <a:t>de la </a:t>
            </a:r>
            <a:r>
              <a:rPr lang="es-ES" b="1" dirty="0" smtClean="0">
                <a:solidFill>
                  <a:srgbClr val="2C522E"/>
                </a:solidFill>
              </a:rPr>
              <a:t>institución.</a:t>
            </a:r>
            <a:endParaRPr lang="es-ES" b="1" dirty="0">
              <a:solidFill>
                <a:srgbClr val="2C522E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Implantación de estándares y reglas de uso para la gestión de avance físico y financiero </a:t>
            </a:r>
            <a:r>
              <a:rPr lang="es-ES" b="1" dirty="0" smtClean="0">
                <a:solidFill>
                  <a:srgbClr val="2C522E"/>
                </a:solidFill>
              </a:rPr>
              <a:t>mensual.</a:t>
            </a:r>
            <a:endParaRPr lang="es-ES" b="1" dirty="0">
              <a:solidFill>
                <a:srgbClr val="2C522E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Optimización de portafolios y planificación de presupuestos </a:t>
            </a:r>
            <a:r>
              <a:rPr lang="es-ES" b="1" dirty="0" smtClean="0">
                <a:solidFill>
                  <a:srgbClr val="2C522E"/>
                </a:solidFill>
              </a:rPr>
              <a:t>multianuales.</a:t>
            </a:r>
            <a:endParaRPr lang="es-ES" b="1" dirty="0">
              <a:solidFill>
                <a:srgbClr val="2C522E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2C522E"/>
                </a:solidFill>
              </a:rPr>
              <a:t>Participación colaborativa de equipos </a:t>
            </a:r>
            <a:r>
              <a:rPr lang="es-ES" b="1" dirty="0" smtClean="0">
                <a:solidFill>
                  <a:srgbClr val="2C522E"/>
                </a:solidFill>
              </a:rPr>
              <a:t>multifuncionales.</a:t>
            </a:r>
            <a:endParaRPr lang="es-ES" b="1" dirty="0">
              <a:solidFill>
                <a:srgbClr val="2C522E"/>
              </a:solidFill>
            </a:endParaRPr>
          </a:p>
        </p:txBody>
      </p:sp>
      <p:pic>
        <p:nvPicPr>
          <p:cNvPr id="21" name="Picture 20" descr="a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3038" y="1727201"/>
            <a:ext cx="1858108" cy="146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"/>
          <p:cNvSpPr/>
          <p:nvPr/>
        </p:nvSpPr>
        <p:spPr>
          <a:xfrm>
            <a:off x="2295049" y="2025886"/>
            <a:ext cx="1930744" cy="386148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s-ES" sz="1100" b="1" dirty="0"/>
          </a:p>
        </p:txBody>
      </p:sp>
      <p:sp>
        <p:nvSpPr>
          <p:cNvPr id="15364" name="Title 15"/>
          <p:cNvSpPr>
            <a:spLocks noGrp="1"/>
          </p:cNvSpPr>
          <p:nvPr>
            <p:ph type="title"/>
          </p:nvPr>
        </p:nvSpPr>
        <p:spPr>
          <a:xfrm>
            <a:off x="546589" y="427038"/>
            <a:ext cx="6731977" cy="584200"/>
          </a:xfrm>
          <a:ln/>
        </p:spPr>
        <p:txBody>
          <a:bodyPr/>
          <a:lstStyle/>
          <a:p>
            <a:pPr marL="231775" indent="-231775"/>
            <a:r>
              <a:rPr lang="es-ES">
                <a:latin typeface="Arial" charset="0"/>
              </a:rPr>
              <a:t>3. GPR es una solución para incrementar la madurez organizacional de administración de procesos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2432376" y="3705511"/>
            <a:ext cx="2438400" cy="2438400"/>
            <a:chOff x="948943" y="1574800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766C52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9570223"/>
                <a:satOff val="-23885"/>
                <a:lumOff val="26470"/>
                <a:alphaOff val="0"/>
              </a:schemeClr>
            </a:fillRef>
            <a:effectRef idx="1">
              <a:schemeClr val="accent3">
                <a:alpha val="50000"/>
                <a:hueOff val="-9570223"/>
                <a:satOff val="-23885"/>
                <a:lumOff val="2647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463560" y="2085970"/>
              <a:ext cx="1463040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07220" y="1668464"/>
            <a:ext cx="3423138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-109538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Identificación y registro de la cartera de procesos de la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institución.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ea typeface="+mn-ea"/>
              <a:cs typeface="Arial" charset="0"/>
            </a:endParaRPr>
          </a:p>
          <a:p>
            <a:pPr marL="109538" indent="-109538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Alineación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procesos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a los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objetivos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de la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institución.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ea typeface="+mn-ea"/>
              <a:cs typeface="Arial" charset="0"/>
            </a:endParaRPr>
          </a:p>
          <a:p>
            <a:pPr marL="109538" indent="-109538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Evaluación de importancia vs. desempeño de todos los procesos de la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institución.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ea typeface="+mn-ea"/>
              <a:cs typeface="Arial" charset="0"/>
            </a:endParaRPr>
          </a:p>
          <a:p>
            <a:pPr marL="109538" indent="-109538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Priorización, selección y diagnóstico de procesos críticos para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mejorar.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ea typeface="+mn-ea"/>
              <a:cs typeface="Arial" charset="0"/>
            </a:endParaRPr>
          </a:p>
          <a:p>
            <a:pPr marL="109538" indent="-109538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Definición y alineación de proyectos de mejora a los procesos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+mn-ea"/>
                <a:cs typeface="Arial" charset="0"/>
              </a:rPr>
              <a:t>seleccionados. 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Arial"/>
              <a:ea typeface="+mn-ea"/>
              <a:cs typeface="Arial" charset="0"/>
            </a:endParaRPr>
          </a:p>
        </p:txBody>
      </p:sp>
      <p:pic>
        <p:nvPicPr>
          <p:cNvPr id="21" name="Picture 20" descr="g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254" y="1736726"/>
            <a:ext cx="1669074" cy="213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55384" y="1323485"/>
            <a:ext cx="6837529" cy="5126233"/>
          </a:xfrm>
          <a:prstGeom prst="roundRect">
            <a:avLst>
              <a:gd name="adj" fmla="val 5857"/>
            </a:avLst>
          </a:prstGeom>
          <a:solidFill>
            <a:schemeClr val="bg1">
              <a:lumMod val="95000"/>
              <a:alpha val="89804"/>
            </a:schemeClr>
          </a:solidFill>
          <a:ln>
            <a:solidFill>
              <a:schemeClr val="accent1"/>
            </a:solidFill>
          </a:ln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9570223"/>
              <a:satOff val="-23885"/>
              <a:lumOff val="26470"/>
              <a:alphaOff val="0"/>
            </a:schemeClr>
          </a:fillRef>
          <a:effectRef idx="1">
            <a:schemeClr val="accent3">
              <a:alpha val="50000"/>
              <a:hueOff val="-9570223"/>
              <a:satOff val="-23885"/>
              <a:lumOff val="2647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Oval 4"/>
          <p:cNvSpPr/>
          <p:nvPr/>
        </p:nvSpPr>
        <p:spPr>
          <a:xfrm>
            <a:off x="2371780" y="1924676"/>
            <a:ext cx="1930744" cy="386148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s-ES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2368062" y="1454150"/>
            <a:ext cx="4467890" cy="369332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kern="0" dirty="0">
                <a:latin typeface="Arial Black" pitchFamily="34" charset="0"/>
                <a:ea typeface="+mn-ea"/>
                <a:cs typeface="Arial" charset="0"/>
              </a:rPr>
              <a:t>Medición y Gestión de Resultados</a:t>
            </a:r>
          </a:p>
        </p:txBody>
      </p:sp>
      <p:sp>
        <p:nvSpPr>
          <p:cNvPr id="16390" name="Title 15"/>
          <p:cNvSpPr>
            <a:spLocks noGrp="1"/>
          </p:cNvSpPr>
          <p:nvPr>
            <p:ph type="title"/>
          </p:nvPr>
        </p:nvSpPr>
        <p:spPr>
          <a:xfrm>
            <a:off x="546589" y="427038"/>
            <a:ext cx="6731977" cy="584200"/>
          </a:xfrm>
          <a:ln/>
        </p:spPr>
        <p:txBody>
          <a:bodyPr/>
          <a:lstStyle/>
          <a:p>
            <a:pPr marL="231775" indent="-231775"/>
            <a:r>
              <a:rPr lang="es-ES">
                <a:latin typeface="Arial" charset="0"/>
              </a:rPr>
              <a:t>4. GPR es una solución ejecutiva para la medición y gestión de resultados</a:t>
            </a:r>
          </a:p>
        </p:txBody>
      </p:sp>
      <p:pic>
        <p:nvPicPr>
          <p:cNvPr id="16391" name="Picture 16" descr="790traffic_light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3906" y="4845050"/>
            <a:ext cx="178337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1" descr="money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1955" y="1835151"/>
            <a:ext cx="1578219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traffic ligh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560527" y="1956551"/>
            <a:ext cx="1054241" cy="125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target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6062" y="4684713"/>
            <a:ext cx="910003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5" name="Rectangle 26"/>
          <p:cNvSpPr>
            <a:spLocks noChangeArrowheads="1"/>
          </p:cNvSpPr>
          <p:nvPr/>
        </p:nvSpPr>
        <p:spPr bwMode="auto">
          <a:xfrm>
            <a:off x="2850173" y="2205038"/>
            <a:ext cx="3710354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000000"/>
                </a:solidFill>
              </a:rPr>
              <a:t>Metodología para la identificación y configuración correcta de indicadores de </a:t>
            </a:r>
            <a:r>
              <a:rPr lang="es-ES" b="1" dirty="0" smtClean="0">
                <a:solidFill>
                  <a:srgbClr val="000000"/>
                </a:solidFill>
              </a:rPr>
              <a:t>objetivos</a:t>
            </a:r>
            <a:r>
              <a:rPr lang="es-ES" b="1" dirty="0">
                <a:solidFill>
                  <a:srgbClr val="000000"/>
                </a:solidFill>
              </a:rPr>
              <a:t>, </a:t>
            </a:r>
            <a:r>
              <a:rPr lang="es-ES" b="1" dirty="0" smtClean="0">
                <a:solidFill>
                  <a:srgbClr val="000000"/>
                </a:solidFill>
              </a:rPr>
              <a:t>proyectos </a:t>
            </a:r>
            <a:r>
              <a:rPr lang="es-ES" b="1" dirty="0">
                <a:solidFill>
                  <a:srgbClr val="000000"/>
                </a:solidFill>
              </a:rPr>
              <a:t>y </a:t>
            </a:r>
            <a:r>
              <a:rPr lang="es-ES" b="1" dirty="0" smtClean="0">
                <a:solidFill>
                  <a:srgbClr val="000000"/>
                </a:solidFill>
              </a:rPr>
              <a:t>procesos.</a:t>
            </a:r>
            <a:endParaRPr lang="es-ES" b="1" dirty="0">
              <a:solidFill>
                <a:srgbClr val="000000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000000"/>
                </a:solidFill>
              </a:rPr>
              <a:t>Jerarquía de indicadores de actividades, resultados e impacto </a:t>
            </a:r>
            <a:r>
              <a:rPr lang="es-ES" b="1" dirty="0" smtClean="0">
                <a:solidFill>
                  <a:srgbClr val="000000"/>
                </a:solidFill>
              </a:rPr>
              <a:t>estratégico.</a:t>
            </a:r>
            <a:endParaRPr lang="es-ES" b="1" dirty="0">
              <a:solidFill>
                <a:srgbClr val="000000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000000"/>
                </a:solidFill>
              </a:rPr>
              <a:t>Resultados agrupados, </a:t>
            </a:r>
            <a:r>
              <a:rPr lang="es-ES" b="1" dirty="0" smtClean="0">
                <a:solidFill>
                  <a:srgbClr val="000000"/>
                </a:solidFill>
              </a:rPr>
              <a:t>consolidados.</a:t>
            </a:r>
            <a:endParaRPr lang="es-ES" b="1" dirty="0">
              <a:solidFill>
                <a:srgbClr val="000000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000000"/>
                </a:solidFill>
              </a:rPr>
              <a:t>Tableros de indicadores y herramientas ejecutivas de </a:t>
            </a:r>
            <a:r>
              <a:rPr lang="es-ES" b="1" dirty="0" smtClean="0">
                <a:solidFill>
                  <a:srgbClr val="000000"/>
                </a:solidFill>
              </a:rPr>
              <a:t>gestión.</a:t>
            </a:r>
            <a:endParaRPr lang="es-ES" b="1" dirty="0">
              <a:solidFill>
                <a:srgbClr val="000000"/>
              </a:solidFill>
            </a:endParaRPr>
          </a:p>
          <a:p>
            <a:pPr marL="109538" indent="-109538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b="1" dirty="0">
                <a:solidFill>
                  <a:srgbClr val="000000"/>
                </a:solidFill>
              </a:rPr>
              <a:t>Identificación de objetivos, proyectos y/o procesos “en riesgo</a:t>
            </a:r>
            <a:r>
              <a:rPr lang="es-ES" b="1" dirty="0" smtClean="0">
                <a:solidFill>
                  <a:srgbClr val="000000"/>
                </a:solidFill>
              </a:rPr>
              <a:t>”.</a:t>
            </a:r>
            <a:endParaRPr lang="es-E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67289" y="1305945"/>
            <a:ext cx="6148284" cy="5126233"/>
          </a:xfrm>
          <a:prstGeom prst="roundRect">
            <a:avLst>
              <a:gd name="adj" fmla="val 1834"/>
            </a:avLst>
          </a:prstGeom>
          <a:solidFill>
            <a:schemeClr val="accent4">
              <a:lumMod val="20000"/>
              <a:lumOff val="80000"/>
              <a:alpha val="89804"/>
            </a:schemeClr>
          </a:solidFill>
          <a:ln>
            <a:solidFill>
              <a:schemeClr val="accent1"/>
            </a:solidFill>
          </a:ln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-9570223"/>
              <a:satOff val="-23885"/>
              <a:lumOff val="26470"/>
              <a:alphaOff val="0"/>
            </a:schemeClr>
          </a:fillRef>
          <a:effectRef idx="1">
            <a:schemeClr val="accent3">
              <a:alpha val="50000"/>
              <a:hueOff val="-9570223"/>
              <a:satOff val="-23885"/>
              <a:lumOff val="26470"/>
              <a:alphaOff val="0"/>
            </a:schemeClr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Oval 4"/>
          <p:cNvSpPr/>
          <p:nvPr/>
        </p:nvSpPr>
        <p:spPr>
          <a:xfrm>
            <a:off x="1361492" y="1907136"/>
            <a:ext cx="1930744" cy="386148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0" tIns="0" rIns="0" bIns="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es-ES" sz="1100" b="1" dirty="0"/>
          </a:p>
        </p:txBody>
      </p:sp>
      <p:sp>
        <p:nvSpPr>
          <p:cNvPr id="15" name="Rectangle 14"/>
          <p:cNvSpPr/>
          <p:nvPr/>
        </p:nvSpPr>
        <p:spPr>
          <a:xfrm>
            <a:off x="2023697" y="1436689"/>
            <a:ext cx="3289788" cy="369887"/>
          </a:xfrm>
          <a:prstGeom prst="rect">
            <a:avLst/>
          </a:prstGeom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kern="0" dirty="0">
                <a:latin typeface="Arial Black" pitchFamily="34" charset="0"/>
                <a:ea typeface="+mn-ea"/>
                <a:cs typeface="Arial" charset="0"/>
              </a:rPr>
              <a:t>Medición de Resultados</a:t>
            </a:r>
          </a:p>
        </p:txBody>
      </p:sp>
      <p:sp>
        <p:nvSpPr>
          <p:cNvPr id="17414" name="Title 15"/>
          <p:cNvSpPr>
            <a:spLocks noGrp="1"/>
          </p:cNvSpPr>
          <p:nvPr>
            <p:ph type="title"/>
          </p:nvPr>
        </p:nvSpPr>
        <p:spPr>
          <a:xfrm>
            <a:off x="546589" y="427038"/>
            <a:ext cx="6731977" cy="584200"/>
          </a:xfrm>
          <a:ln/>
        </p:spPr>
        <p:txBody>
          <a:bodyPr/>
          <a:lstStyle/>
          <a:p>
            <a:pPr marL="231775" indent="-231775"/>
            <a:r>
              <a:rPr lang="es-ES">
                <a:latin typeface="Arial" charset="0"/>
              </a:rPr>
              <a:t>5. GPR es cuatro soluciones en un solo sistema y soportado por mejores prácticas y metodologías probadas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2399574" y="2091050"/>
            <a:ext cx="2438400" cy="2438400"/>
            <a:chOff x="1828799" y="50799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1828799" y="50799"/>
              <a:ext cx="2438400" cy="2438400"/>
            </a:xfrm>
            <a:prstGeom prst="ellipse">
              <a:avLst/>
            </a:prstGeom>
            <a:solidFill>
              <a:srgbClr val="213D4F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153920" y="477519"/>
              <a:ext cx="1788160" cy="1097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Gestión</a:t>
              </a: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498818" y="3586761"/>
            <a:ext cx="2438400" cy="2438400"/>
            <a:chOff x="948943" y="1574800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948943" y="1574800"/>
              <a:ext cx="2438400" cy="2438400"/>
            </a:xfrm>
            <a:prstGeom prst="ellipse">
              <a:avLst/>
            </a:prstGeom>
            <a:solidFill>
              <a:srgbClr val="766C52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9570223"/>
                <a:satOff val="-23885"/>
                <a:lumOff val="26470"/>
                <a:alphaOff val="0"/>
              </a:schemeClr>
            </a:fillRef>
            <a:effectRef idx="1">
              <a:schemeClr val="accent3">
                <a:alpha val="50000"/>
                <a:hueOff val="-9570223"/>
                <a:satOff val="-23885"/>
                <a:lumOff val="2647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178560" y="2204720"/>
              <a:ext cx="1463040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Procesos</a:t>
              </a: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3248955" y="3600409"/>
            <a:ext cx="2438400" cy="2438400"/>
            <a:chOff x="2708656" y="1574800"/>
            <a:chExt cx="2438400" cy="2438400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2708656" y="1574800"/>
              <a:ext cx="2438400" cy="2438400"/>
            </a:xfrm>
            <a:prstGeom prst="ellipse">
              <a:avLst/>
            </a:prstGeom>
            <a:solidFill>
              <a:srgbClr val="39693B">
                <a:alpha val="89804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-4785112"/>
                <a:satOff val="-11943"/>
                <a:lumOff val="13235"/>
                <a:alphaOff val="0"/>
              </a:schemeClr>
            </a:fillRef>
            <a:effectRef idx="1">
              <a:schemeClr val="accent3">
                <a:alpha val="50000"/>
                <a:hueOff val="-4785112"/>
                <a:satOff val="-11943"/>
                <a:lumOff val="1323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454400" y="2204720"/>
              <a:ext cx="1463040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Proyectos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27482" y="2065339"/>
            <a:ext cx="2464777" cy="40010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5425" indent="-225425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5000"/>
              <a:buFont typeface="Wingdings" pitchFamily="2" charset="2"/>
              <a:buChar char="ü"/>
              <a:defRPr/>
            </a:pPr>
            <a:r>
              <a:rPr lang="es-ES" sz="1400" b="1" dirty="0">
                <a:solidFill>
                  <a:prstClr val="black"/>
                </a:solidFill>
                <a:latin typeface="Arial"/>
              </a:rPr>
              <a:t>Un solo sistema integrado de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planes</a:t>
            </a:r>
            <a:r>
              <a:rPr lang="es-ES" sz="14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proyectos</a:t>
            </a:r>
            <a:r>
              <a:rPr lang="es-ES" sz="1400" b="1" dirty="0">
                <a:solidFill>
                  <a:prstClr val="black"/>
                </a:solidFill>
                <a:latin typeface="Arial"/>
              </a:rPr>
              <a:t>,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procesos </a:t>
            </a:r>
            <a:r>
              <a:rPr lang="es-ES" sz="1400" b="1" dirty="0">
                <a:solidFill>
                  <a:prstClr val="black"/>
                </a:solidFill>
                <a:latin typeface="Arial"/>
              </a:rPr>
              <a:t>e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indicadores</a:t>
            </a:r>
            <a:endParaRPr lang="es-ES" sz="1400" b="1" dirty="0">
              <a:solidFill>
                <a:prstClr val="black"/>
              </a:solidFill>
              <a:latin typeface="Arial"/>
            </a:endParaRPr>
          </a:p>
          <a:p>
            <a:pPr marL="225425" indent="-225425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5000"/>
              <a:buFont typeface="Wingdings" pitchFamily="2" charset="2"/>
              <a:buChar char="ü"/>
              <a:defRPr/>
            </a:pPr>
            <a:r>
              <a:rPr lang="es-ES" sz="1400" b="1" dirty="0">
                <a:solidFill>
                  <a:prstClr val="black"/>
                </a:solidFill>
                <a:latin typeface="Arial"/>
              </a:rPr>
              <a:t>Observatorios ejecutivos y tableros de control gráficos</a:t>
            </a:r>
          </a:p>
          <a:p>
            <a:pPr marL="225425" indent="-225425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5000"/>
              <a:buFont typeface="Wingdings" pitchFamily="2" charset="2"/>
              <a:buChar char="ü"/>
              <a:defRPr/>
            </a:pPr>
            <a:r>
              <a:rPr lang="es-ES" sz="1400" b="1" dirty="0">
                <a:solidFill>
                  <a:prstClr val="black"/>
                </a:solidFill>
                <a:latin typeface="Arial"/>
              </a:rPr>
              <a:t>Usuarios ilimitados para promover la adopción y uso de todos los actores clave</a:t>
            </a:r>
          </a:p>
          <a:p>
            <a:pPr marL="225425" indent="-225425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5000"/>
              <a:buFont typeface="Wingdings" pitchFamily="2" charset="2"/>
              <a:buChar char="ü"/>
              <a:defRPr/>
            </a:pPr>
            <a:r>
              <a:rPr lang="es-ES" sz="1400" b="1" dirty="0">
                <a:solidFill>
                  <a:prstClr val="black"/>
                </a:solidFill>
                <a:latin typeface="Arial"/>
              </a:rPr>
              <a:t>Configuración y control de organizaciones y usuarios a través del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módulo </a:t>
            </a:r>
            <a:r>
              <a:rPr lang="es-ES" sz="1400" b="1" dirty="0">
                <a:solidFill>
                  <a:prstClr val="black"/>
                </a:solidFill>
                <a:latin typeface="Arial"/>
              </a:rPr>
              <a:t>de </a:t>
            </a:r>
            <a:r>
              <a:rPr lang="es-ES" sz="1400" b="1" dirty="0" smtClean="0">
                <a:solidFill>
                  <a:prstClr val="black"/>
                </a:solidFill>
                <a:latin typeface="Arial"/>
              </a:rPr>
              <a:t>administración </a:t>
            </a:r>
            <a:r>
              <a:rPr lang="es-ES" sz="1400" b="1" dirty="0">
                <a:solidFill>
                  <a:prstClr val="black"/>
                </a:solidFill>
                <a:latin typeface="Arial"/>
              </a:rPr>
              <a:t>central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7"/>
          <p:cNvGrpSpPr/>
          <p:nvPr/>
        </p:nvGrpSpPr>
        <p:grpSpPr>
          <a:xfrm>
            <a:off x="536334" y="1297879"/>
            <a:ext cx="7894027" cy="5179125"/>
            <a:chOff x="581025" y="1297875"/>
            <a:chExt cx="8551863" cy="5179125"/>
          </a:xfrm>
        </p:grpSpPr>
        <p:sp>
          <p:nvSpPr>
            <p:cNvPr id="20" name="Rectangle 19"/>
            <p:cNvSpPr/>
            <p:nvPr/>
          </p:nvSpPr>
          <p:spPr>
            <a:xfrm>
              <a:off x="581025" y="4648200"/>
              <a:ext cx="8551863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3366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ZA" sz="1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8" name="Elbow Connector 258"/>
            <p:cNvCxnSpPr/>
            <p:nvPr/>
          </p:nvCxnSpPr>
          <p:spPr bwMode="auto">
            <a:xfrm>
              <a:off x="5801100" y="1504950"/>
              <a:ext cx="1335975" cy="2475"/>
            </a:xfrm>
            <a:prstGeom prst="bentConnector3">
              <a:avLst>
                <a:gd name="adj1" fmla="val 222"/>
              </a:avLst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21" name="Elbow Connector 258"/>
            <p:cNvCxnSpPr>
              <a:stCxn id="123" idx="3"/>
              <a:endCxn id="20" idx="3"/>
            </p:cNvCxnSpPr>
            <p:nvPr/>
          </p:nvCxnSpPr>
          <p:spPr bwMode="auto">
            <a:xfrm>
              <a:off x="8808183" y="1507425"/>
              <a:ext cx="324705" cy="4055175"/>
            </a:xfrm>
            <a:prstGeom prst="bentConnector3">
              <a:avLst>
                <a:gd name="adj1" fmla="val 170402"/>
              </a:avLst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</p:cxnSp>
        <p:grpSp>
          <p:nvGrpSpPr>
            <p:cNvPr id="9" name="Group 250"/>
            <p:cNvGrpSpPr/>
            <p:nvPr/>
          </p:nvGrpSpPr>
          <p:grpSpPr>
            <a:xfrm>
              <a:off x="7137075" y="1297875"/>
              <a:ext cx="1905000" cy="419100"/>
              <a:chOff x="7315200" y="1454992"/>
              <a:chExt cx="1905000" cy="419100"/>
            </a:xfrm>
          </p:grpSpPr>
          <p:sp>
            <p:nvSpPr>
              <p:cNvPr id="123" name="Text Box 8"/>
              <p:cNvSpPr txBox="1">
                <a:spLocks noChangeArrowheads="1"/>
              </p:cNvSpPr>
              <p:nvPr/>
            </p:nvSpPr>
            <p:spPr bwMode="auto">
              <a:xfrm>
                <a:off x="7315200" y="1461342"/>
                <a:ext cx="1671108" cy="406400"/>
              </a:xfrm>
              <a:prstGeom prst="rect">
                <a:avLst/>
              </a:prstGeom>
              <a:solidFill>
                <a:srgbClr val="77933C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s-MX" altLang="en-US" sz="9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PROGRAMAS NACIONALES / TRANSVERSALES (n)</a:t>
                </a:r>
              </a:p>
            </p:txBody>
          </p:sp>
          <p:grpSp>
            <p:nvGrpSpPr>
              <p:cNvPr id="15" name="Group 293"/>
              <p:cNvGrpSpPr/>
              <p:nvPr/>
            </p:nvGrpSpPr>
            <p:grpSpPr>
              <a:xfrm>
                <a:off x="8972551" y="1454992"/>
                <a:ext cx="247649" cy="419100"/>
                <a:chOff x="4799014" y="1445142"/>
                <a:chExt cx="205490" cy="347133"/>
              </a:xfrm>
            </p:grpSpPr>
            <p:sp>
              <p:nvSpPr>
                <p:cNvPr id="125" name="129 Rectángulo"/>
                <p:cNvSpPr/>
                <p:nvPr/>
              </p:nvSpPr>
              <p:spPr bwMode="auto">
                <a:xfrm>
                  <a:off x="4799014" y="1445142"/>
                  <a:ext cx="205490" cy="3471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buClr>
                      <a:srgbClr val="000000"/>
                    </a:buClr>
                    <a:defRPr/>
                  </a:pPr>
                  <a:endParaRPr lang="es-MX" sz="9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130 Conector"/>
                <p:cNvSpPr/>
                <p:nvPr/>
              </p:nvSpPr>
              <p:spPr bwMode="auto">
                <a:xfrm>
                  <a:off x="4856360" y="1667833"/>
                  <a:ext cx="72830" cy="64912"/>
                </a:xfrm>
                <a:prstGeom prst="flowChartConnector">
                  <a:avLst/>
                </a:prstGeom>
                <a:solidFill>
                  <a:srgbClr val="006600"/>
                </a:solidFill>
                <a:ln w="3175">
                  <a:solidFill>
                    <a:srgbClr val="DDDDDD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buClr>
                      <a:srgbClr val="000000"/>
                    </a:buClr>
                    <a:defRPr/>
                  </a:pPr>
                  <a:endParaRPr lang="es-MX" sz="9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131 Conector"/>
                <p:cNvSpPr/>
                <p:nvPr/>
              </p:nvSpPr>
              <p:spPr bwMode="auto">
                <a:xfrm>
                  <a:off x="4856360" y="1567659"/>
                  <a:ext cx="72830" cy="66621"/>
                </a:xfrm>
                <a:prstGeom prst="flowChartConnector">
                  <a:avLst/>
                </a:prstGeom>
                <a:solidFill>
                  <a:srgbClr val="FFFF00"/>
                </a:solidFill>
                <a:ln w="3175">
                  <a:solidFill>
                    <a:srgbClr val="DDDDDD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buClr>
                      <a:srgbClr val="000000"/>
                    </a:buClr>
                    <a:defRPr/>
                  </a:pPr>
                  <a:endParaRPr lang="es-MX" sz="9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8" name="132 Conector"/>
                <p:cNvSpPr/>
                <p:nvPr/>
              </p:nvSpPr>
              <p:spPr bwMode="auto">
                <a:xfrm>
                  <a:off x="4856360" y="1467489"/>
                  <a:ext cx="72830" cy="66620"/>
                </a:xfrm>
                <a:prstGeom prst="flowChartConnector">
                  <a:avLst/>
                </a:prstGeom>
                <a:solidFill>
                  <a:srgbClr val="FF0000"/>
                </a:solidFill>
                <a:ln w="3175">
                  <a:solidFill>
                    <a:srgbClr val="DDDDDD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spcBef>
                      <a:spcPct val="50000"/>
                    </a:spcBef>
                    <a:buClr>
                      <a:srgbClr val="000000"/>
                    </a:buClr>
                    <a:defRPr/>
                  </a:pPr>
                  <a:endParaRPr lang="es-MX" sz="900" b="1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104596" y="152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MX" altLang="en-US" sz="1400" dirty="0">
                <a:solidFill>
                  <a:prstClr val="black"/>
                </a:solidFill>
                <a:latin typeface="Arial Black" pitchFamily="34" charset="0"/>
                <a:cs typeface="+mn-cs"/>
              </a:rPr>
              <a:t>MODELO GPR DEL GOBIERNO DE ECUADOR</a:t>
            </a: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93234" y="426525"/>
            <a:ext cx="1486081" cy="685800"/>
          </a:xfrm>
          <a:prstGeom prst="rect">
            <a:avLst/>
          </a:prstGeom>
          <a:ln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154"/>
          <p:cNvGrpSpPr/>
          <p:nvPr/>
        </p:nvGrpSpPr>
        <p:grpSpPr>
          <a:xfrm>
            <a:off x="546108" y="2919665"/>
            <a:ext cx="7199580" cy="1329774"/>
            <a:chOff x="591615" y="2919665"/>
            <a:chExt cx="7799545" cy="1329774"/>
          </a:xfrm>
        </p:grpSpPr>
        <p:sp>
          <p:nvSpPr>
            <p:cNvPr id="2" name="Text Box 115"/>
            <p:cNvSpPr txBox="1">
              <a:spLocks noChangeArrowheads="1"/>
            </p:cNvSpPr>
            <p:nvPr/>
          </p:nvSpPr>
          <p:spPr bwMode="auto">
            <a:xfrm>
              <a:off x="6685400" y="3581400"/>
              <a:ext cx="1506284" cy="3260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prstClr val="white"/>
                  </a:solidFill>
                </a:rPr>
                <a:t>Objetivos </a:t>
              </a:r>
            </a:p>
          </p:txBody>
        </p:sp>
        <p:grpSp>
          <p:nvGrpSpPr>
            <p:cNvPr id="34" name="Group 283"/>
            <p:cNvGrpSpPr/>
            <p:nvPr/>
          </p:nvGrpSpPr>
          <p:grpSpPr>
            <a:xfrm>
              <a:off x="8177508" y="3583357"/>
              <a:ext cx="213652" cy="322140"/>
              <a:chOff x="4799014" y="1445142"/>
              <a:chExt cx="205490" cy="347133"/>
            </a:xfrm>
          </p:grpSpPr>
          <p:sp>
            <p:nvSpPr>
              <p:cNvPr id="4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931625" y="3581723"/>
              <a:ext cx="1505195" cy="325408"/>
            </a:xfrm>
            <a:prstGeom prst="rect">
              <a:avLst/>
            </a:prstGeom>
            <a:solidFill>
              <a:srgbClr val="336699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 smtClean="0">
                  <a:solidFill>
                    <a:srgbClr val="FFFFFF"/>
                  </a:solidFill>
                </a:rPr>
                <a:t>Objetivos</a:t>
              </a:r>
              <a:endParaRPr lang="es-MX" altLang="en-US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39" name="Group 288"/>
            <p:cNvGrpSpPr/>
            <p:nvPr/>
          </p:nvGrpSpPr>
          <p:grpSpPr>
            <a:xfrm>
              <a:off x="2349954" y="3583357"/>
              <a:ext cx="213652" cy="322140"/>
              <a:chOff x="4799014" y="1445142"/>
              <a:chExt cx="205490" cy="347133"/>
            </a:xfrm>
          </p:grpSpPr>
          <p:sp>
            <p:nvSpPr>
              <p:cNvPr id="10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4055428" y="3581723"/>
              <a:ext cx="1505195" cy="325408"/>
            </a:xfrm>
            <a:prstGeom prst="rect">
              <a:avLst/>
            </a:prstGeom>
            <a:solidFill>
              <a:srgbClr val="0033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 smtClean="0">
                  <a:solidFill>
                    <a:srgbClr val="FFFFFF"/>
                  </a:solidFill>
                </a:rPr>
                <a:t>Objetivos</a:t>
              </a:r>
              <a:endParaRPr lang="es-MX" altLang="en-US" sz="9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48" name="Group 288"/>
            <p:cNvGrpSpPr/>
            <p:nvPr/>
          </p:nvGrpSpPr>
          <p:grpSpPr>
            <a:xfrm>
              <a:off x="5563698" y="3583357"/>
              <a:ext cx="213652" cy="322140"/>
              <a:chOff x="4799014" y="1445142"/>
              <a:chExt cx="205490" cy="347133"/>
            </a:xfrm>
          </p:grpSpPr>
          <p:sp>
            <p:nvSpPr>
              <p:cNvPr id="16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7" name="Text Box 113"/>
            <p:cNvSpPr txBox="1">
              <a:spLocks noChangeArrowheads="1"/>
            </p:cNvSpPr>
            <p:nvPr/>
          </p:nvSpPr>
          <p:spPr bwMode="auto">
            <a:xfrm>
              <a:off x="6685401" y="4038600"/>
              <a:ext cx="1513996" cy="2108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prstClr val="black"/>
                  </a:solidFill>
                </a:rPr>
                <a:t>Estrategias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6891775" y="3347851"/>
              <a:ext cx="1138053" cy="152399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srgbClr val="003A2C"/>
                  </a:solidFill>
                  <a:latin typeface="Arial Black" pitchFamily="34" charset="0"/>
                </a:rPr>
                <a:t>GERENCIAS</a:t>
              </a:r>
            </a:p>
          </p:txBody>
        </p:sp>
        <p:cxnSp>
          <p:nvCxnSpPr>
            <p:cNvPr id="129" name="AutoShape 106"/>
            <p:cNvCxnSpPr>
              <a:cxnSpLocks noChangeShapeType="1"/>
              <a:stCxn id="66" idx="2"/>
              <a:endCxn id="8" idx="0"/>
            </p:cNvCxnSpPr>
            <p:nvPr/>
          </p:nvCxnSpPr>
          <p:spPr bwMode="auto">
            <a:xfrm rot="16200000" flipH="1">
              <a:off x="1345401" y="3242901"/>
              <a:ext cx="662058" cy="15586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30" name="Text Box 20"/>
            <p:cNvSpPr txBox="1">
              <a:spLocks noChangeArrowheads="1"/>
            </p:cNvSpPr>
            <p:nvPr/>
          </p:nvSpPr>
          <p:spPr bwMode="auto">
            <a:xfrm>
              <a:off x="925653" y="4053255"/>
              <a:ext cx="1512900" cy="181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>
                  <a:solidFill>
                    <a:srgbClr val="336699"/>
                  </a:solidFill>
                </a:rPr>
                <a:t>Estrategias</a:t>
              </a: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591615" y="3347850"/>
              <a:ext cx="2161116" cy="15240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prstClr val="black"/>
                  </a:solidFill>
                  <a:latin typeface="Arial Black" pitchFamily="34" charset="0"/>
                </a:rPr>
                <a:t>GERENCIAS</a:t>
              </a:r>
            </a:p>
          </p:txBody>
        </p:sp>
        <p:cxnSp>
          <p:nvCxnSpPr>
            <p:cNvPr id="132" name="Elbow Connector 131"/>
            <p:cNvCxnSpPr>
              <a:stCxn id="137" idx="2"/>
              <a:endCxn id="14" idx="0"/>
            </p:cNvCxnSpPr>
            <p:nvPr/>
          </p:nvCxnSpPr>
          <p:spPr bwMode="auto">
            <a:xfrm rot="5400000">
              <a:off x="4503065" y="3276761"/>
              <a:ext cx="609923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33" name="AutoShape 106"/>
            <p:cNvCxnSpPr>
              <a:cxnSpLocks noChangeShapeType="1"/>
              <a:stCxn id="79" idx="2"/>
              <a:endCxn id="2" idx="0"/>
            </p:cNvCxnSpPr>
            <p:nvPr/>
          </p:nvCxnSpPr>
          <p:spPr bwMode="auto">
            <a:xfrm rot="16200000" flipH="1">
              <a:off x="7112917" y="3255774"/>
              <a:ext cx="649035" cy="2216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34" name="Text Box 20"/>
            <p:cNvSpPr txBox="1">
              <a:spLocks noChangeArrowheads="1"/>
            </p:cNvSpPr>
            <p:nvPr/>
          </p:nvSpPr>
          <p:spPr bwMode="auto">
            <a:xfrm>
              <a:off x="4051575" y="4053255"/>
              <a:ext cx="1512900" cy="181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srgbClr val="336699"/>
                  </a:solidFill>
                </a:rPr>
                <a:t>Estrategias</a:t>
              </a:r>
            </a:p>
          </p:txBody>
        </p:sp>
        <p:cxnSp>
          <p:nvCxnSpPr>
            <p:cNvPr id="135" name="AutoShape 105"/>
            <p:cNvCxnSpPr>
              <a:cxnSpLocks noChangeShapeType="1"/>
              <a:stCxn id="14" idx="2"/>
              <a:endCxn id="134" idx="0"/>
            </p:cNvCxnSpPr>
            <p:nvPr/>
          </p:nvCxnSpPr>
          <p:spPr bwMode="auto">
            <a:xfrm rot="5400000">
              <a:off x="4734964" y="3980193"/>
              <a:ext cx="146124" cy="1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36" name="Text Box 11"/>
            <p:cNvSpPr txBox="1">
              <a:spLocks noChangeArrowheads="1"/>
            </p:cNvSpPr>
            <p:nvPr/>
          </p:nvSpPr>
          <p:spPr bwMode="auto">
            <a:xfrm>
              <a:off x="3991350" y="3347850"/>
              <a:ext cx="1633351" cy="15240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prstClr val="black"/>
                  </a:solidFill>
                  <a:latin typeface="Arial Black" pitchFamily="34" charset="0"/>
                </a:rPr>
                <a:t>SUBSECRETARÍAS</a:t>
              </a:r>
            </a:p>
          </p:txBody>
        </p:sp>
        <p:cxnSp>
          <p:nvCxnSpPr>
            <p:cNvPr id="146" name="AutoShape 106"/>
            <p:cNvCxnSpPr>
              <a:cxnSpLocks noChangeShapeType="1"/>
              <a:stCxn id="8" idx="2"/>
              <a:endCxn id="130" idx="0"/>
            </p:cNvCxnSpPr>
            <p:nvPr/>
          </p:nvCxnSpPr>
          <p:spPr bwMode="auto">
            <a:xfrm rot="5400000">
              <a:off x="1610101" y="3979133"/>
              <a:ext cx="146124" cy="2120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</p:grpSp>
      <p:grpSp>
        <p:nvGrpSpPr>
          <p:cNvPr id="54" name="Group 153"/>
          <p:cNvGrpSpPr/>
          <p:nvPr/>
        </p:nvGrpSpPr>
        <p:grpSpPr>
          <a:xfrm>
            <a:off x="583901" y="1708150"/>
            <a:ext cx="7194061" cy="1263650"/>
            <a:chOff x="632559" y="1708150"/>
            <a:chExt cx="7793566" cy="1263650"/>
          </a:xfrm>
        </p:grpSpPr>
        <p:cxnSp>
          <p:nvCxnSpPr>
            <p:cNvPr id="28" name="AutoShape 23"/>
            <p:cNvCxnSpPr>
              <a:cxnSpLocks noChangeShapeType="1"/>
              <a:stCxn id="67" idx="3"/>
              <a:endCxn id="140" idx="1"/>
            </p:cNvCxnSpPr>
            <p:nvPr/>
          </p:nvCxnSpPr>
          <p:spPr bwMode="auto">
            <a:xfrm>
              <a:off x="2417382" y="2461130"/>
              <a:ext cx="1638032" cy="1588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prstDash val="dash"/>
              <a:round/>
              <a:headEnd/>
              <a:tailEnd/>
            </a:ln>
          </p:spPr>
        </p:cxnSp>
        <p:cxnSp>
          <p:nvCxnSpPr>
            <p:cNvPr id="65" name="Elbow Connector 64"/>
            <p:cNvCxnSpPr>
              <a:endCxn id="80" idx="0"/>
            </p:cNvCxnSpPr>
            <p:nvPr/>
          </p:nvCxnSpPr>
          <p:spPr bwMode="auto">
            <a:xfrm rot="16200000" flipH="1">
              <a:off x="5826349" y="692301"/>
              <a:ext cx="590276" cy="262197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912187" y="2738136"/>
              <a:ext cx="1512900" cy="181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>
                  <a:solidFill>
                    <a:srgbClr val="336699"/>
                  </a:solidFill>
                </a:rPr>
                <a:t>Estrategias</a:t>
              </a:r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>
              <a:off x="912187" y="2298426"/>
              <a:ext cx="1505195" cy="325408"/>
            </a:xfrm>
            <a:prstGeom prst="rect">
              <a:avLst/>
            </a:prstGeom>
            <a:solidFill>
              <a:srgbClr val="336699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srgbClr val="FFFFFF"/>
                  </a:solidFill>
                </a:rPr>
                <a:t>Objetivos</a:t>
              </a:r>
              <a:br>
                <a:rPr lang="es-MX" altLang="en-US" sz="900" b="1" dirty="0">
                  <a:solidFill>
                    <a:srgbClr val="FFFFFF"/>
                  </a:solidFill>
                </a:rPr>
              </a:br>
              <a:r>
                <a:rPr lang="es-MX" altLang="en-US" sz="900" b="1" dirty="0" smtClean="0">
                  <a:solidFill>
                    <a:srgbClr val="FFFFFF"/>
                  </a:solidFill>
                </a:rPr>
                <a:t>Estratégicos</a:t>
              </a:r>
              <a:endParaRPr lang="es-MX" altLang="en-US" sz="9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68" name="AutoShape 105"/>
            <p:cNvCxnSpPr>
              <a:cxnSpLocks noChangeShapeType="1"/>
              <a:stCxn id="67" idx="2"/>
              <a:endCxn id="66" idx="0"/>
            </p:cNvCxnSpPr>
            <p:nvPr/>
          </p:nvCxnSpPr>
          <p:spPr bwMode="auto">
            <a:xfrm rot="16200000" flipH="1">
              <a:off x="1609560" y="2679059"/>
              <a:ext cx="114302" cy="3852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grpSp>
          <p:nvGrpSpPr>
            <p:cNvPr id="60" name="Group 288"/>
            <p:cNvGrpSpPr/>
            <p:nvPr/>
          </p:nvGrpSpPr>
          <p:grpSpPr>
            <a:xfrm>
              <a:off x="2390898" y="2300060"/>
              <a:ext cx="213652" cy="322140"/>
              <a:chOff x="4799014" y="1445142"/>
              <a:chExt cx="205490" cy="347133"/>
            </a:xfrm>
          </p:grpSpPr>
          <p:sp>
            <p:nvSpPr>
              <p:cNvPr id="70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75" name="Elbow Connector 74"/>
            <p:cNvCxnSpPr>
              <a:endCxn id="140" idx="0"/>
            </p:cNvCxnSpPr>
            <p:nvPr/>
          </p:nvCxnSpPr>
          <p:spPr bwMode="auto">
            <a:xfrm rot="5400000">
              <a:off x="4512747" y="2003429"/>
              <a:ext cx="593032" cy="2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6679876" y="2750836"/>
              <a:ext cx="1512900" cy="181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prstClr val="black"/>
                  </a:solidFill>
                </a:rPr>
                <a:t>Estrategias</a:t>
              </a:r>
            </a:p>
          </p:txBody>
        </p:sp>
        <p:sp>
          <p:nvSpPr>
            <p:cNvPr id="80" name="Text Box 34"/>
            <p:cNvSpPr txBox="1">
              <a:spLocks noChangeArrowheads="1"/>
            </p:cNvSpPr>
            <p:nvPr/>
          </p:nvSpPr>
          <p:spPr bwMode="auto">
            <a:xfrm>
              <a:off x="6679876" y="2298426"/>
              <a:ext cx="1505195" cy="32540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prstClr val="white"/>
                  </a:solidFill>
                </a:rPr>
                <a:t>Objetivos</a:t>
              </a:r>
              <a:br>
                <a:rPr lang="es-MX" altLang="en-US" sz="900" b="1" dirty="0">
                  <a:solidFill>
                    <a:prstClr val="white"/>
                  </a:solidFill>
                </a:rPr>
              </a:br>
              <a:r>
                <a:rPr lang="es-MX" altLang="en-US" sz="900" b="1" dirty="0">
                  <a:solidFill>
                    <a:prstClr val="white"/>
                  </a:solidFill>
                </a:rPr>
                <a:t>Estratégicos</a:t>
              </a:r>
            </a:p>
          </p:txBody>
        </p:sp>
        <p:cxnSp>
          <p:nvCxnSpPr>
            <p:cNvPr id="81" name="AutoShape 105"/>
            <p:cNvCxnSpPr>
              <a:cxnSpLocks noChangeShapeType="1"/>
              <a:stCxn id="80" idx="2"/>
              <a:endCxn id="79" idx="0"/>
            </p:cNvCxnSpPr>
            <p:nvPr/>
          </p:nvCxnSpPr>
          <p:spPr bwMode="auto">
            <a:xfrm rot="16200000" flipH="1">
              <a:off x="7370899" y="2685409"/>
              <a:ext cx="127002" cy="3852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82" name="129 Rectángulo"/>
            <p:cNvSpPr/>
            <p:nvPr/>
          </p:nvSpPr>
          <p:spPr bwMode="auto">
            <a:xfrm>
              <a:off x="8171983" y="2300060"/>
              <a:ext cx="213652" cy="3221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s-MX" sz="900" b="1">
                <a:solidFill>
                  <a:srgbClr val="FFFFFF"/>
                </a:solidFill>
              </a:endParaRPr>
            </a:p>
          </p:txBody>
        </p:sp>
        <p:sp>
          <p:nvSpPr>
            <p:cNvPr id="83" name="130 Conector"/>
            <p:cNvSpPr/>
            <p:nvPr/>
          </p:nvSpPr>
          <p:spPr bwMode="auto">
            <a:xfrm>
              <a:off x="8231607" y="2493842"/>
              <a:ext cx="75723" cy="60238"/>
            </a:xfrm>
            <a:prstGeom prst="flowChartConnector">
              <a:avLst/>
            </a:prstGeom>
            <a:solidFill>
              <a:srgbClr val="006600"/>
            </a:solidFill>
            <a:ln w="3175">
              <a:solidFill>
                <a:srgbClr val="DDDDD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s-MX" sz="900" b="1">
                <a:solidFill>
                  <a:srgbClr val="FFFFFF"/>
                </a:solidFill>
              </a:endParaRPr>
            </a:p>
          </p:txBody>
        </p:sp>
        <p:sp>
          <p:nvSpPr>
            <p:cNvPr id="84" name="131 Conector"/>
            <p:cNvSpPr/>
            <p:nvPr/>
          </p:nvSpPr>
          <p:spPr bwMode="auto">
            <a:xfrm>
              <a:off x="8231607" y="2400880"/>
              <a:ext cx="75723" cy="61824"/>
            </a:xfrm>
            <a:prstGeom prst="flowChartConnector">
              <a:avLst/>
            </a:prstGeom>
            <a:solidFill>
              <a:srgbClr val="FFFF00"/>
            </a:solidFill>
            <a:ln w="3175">
              <a:solidFill>
                <a:srgbClr val="DDDDD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s-MX" sz="900" b="1">
                <a:solidFill>
                  <a:srgbClr val="FFFFFF"/>
                </a:solidFill>
              </a:endParaRPr>
            </a:p>
          </p:txBody>
        </p:sp>
        <p:sp>
          <p:nvSpPr>
            <p:cNvPr id="85" name="132 Conector"/>
            <p:cNvSpPr/>
            <p:nvPr/>
          </p:nvSpPr>
          <p:spPr bwMode="auto">
            <a:xfrm>
              <a:off x="8231607" y="2307922"/>
              <a:ext cx="75723" cy="61823"/>
            </a:xfrm>
            <a:prstGeom prst="flowChartConnector">
              <a:avLst/>
            </a:prstGeom>
            <a:solidFill>
              <a:srgbClr val="FF0000"/>
            </a:solidFill>
            <a:ln w="3175">
              <a:solidFill>
                <a:srgbClr val="DDDDD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defRPr/>
              </a:pPr>
              <a:endParaRPr lang="es-MX" sz="900" b="1">
                <a:solidFill>
                  <a:srgbClr val="FFFFFF"/>
                </a:solidFill>
              </a:endParaRPr>
            </a:p>
          </p:txBody>
        </p:sp>
        <p:sp>
          <p:nvSpPr>
            <p:cNvPr id="137" name="Text Box 19"/>
            <p:cNvSpPr txBox="1">
              <a:spLocks noChangeArrowheads="1"/>
            </p:cNvSpPr>
            <p:nvPr/>
          </p:nvSpPr>
          <p:spPr bwMode="auto">
            <a:xfrm>
              <a:off x="4058625" y="2774393"/>
              <a:ext cx="1498801" cy="1974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>
                  <a:solidFill>
                    <a:srgbClr val="336699"/>
                  </a:solidFill>
                </a:rPr>
                <a:t>Estrategias </a:t>
              </a:r>
            </a:p>
          </p:txBody>
        </p:sp>
        <p:cxnSp>
          <p:nvCxnSpPr>
            <p:cNvPr id="138" name="AutoShape 103"/>
            <p:cNvCxnSpPr>
              <a:cxnSpLocks noChangeShapeType="1"/>
              <a:stCxn id="140" idx="2"/>
              <a:endCxn id="137" idx="0"/>
            </p:cNvCxnSpPr>
            <p:nvPr/>
          </p:nvCxnSpPr>
          <p:spPr bwMode="auto">
            <a:xfrm rot="16200000" flipH="1">
              <a:off x="4731368" y="2697734"/>
              <a:ext cx="153315" cy="1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cxnSp>
          <p:nvCxnSpPr>
            <p:cNvPr id="139" name="Elbow Connector 138"/>
            <p:cNvCxnSpPr>
              <a:stCxn id="140" idx="3"/>
              <a:endCxn id="80" idx="1"/>
            </p:cNvCxnSpPr>
            <p:nvPr/>
          </p:nvCxnSpPr>
          <p:spPr bwMode="auto">
            <a:xfrm>
              <a:off x="5560636" y="2461130"/>
              <a:ext cx="1119240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3366"/>
              </a:solidFill>
              <a:prstDash val="dash"/>
              <a:round/>
              <a:headEnd/>
              <a:tailEnd/>
            </a:ln>
          </p:spPr>
        </p:cxnSp>
        <p:sp>
          <p:nvSpPr>
            <p:cNvPr id="140" name="Text Box 33"/>
            <p:cNvSpPr txBox="1">
              <a:spLocks noChangeArrowheads="1"/>
            </p:cNvSpPr>
            <p:nvPr/>
          </p:nvSpPr>
          <p:spPr bwMode="auto">
            <a:xfrm>
              <a:off x="4055414" y="2301182"/>
              <a:ext cx="1505222" cy="319896"/>
            </a:xfrm>
            <a:prstGeom prst="rect">
              <a:avLst/>
            </a:prstGeom>
            <a:solidFill>
              <a:srgbClr val="003366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10800" bIns="10800" anchor="ctr"/>
            <a:lstStyle/>
            <a:p>
              <a:pPr algn="ctr">
                <a:spcBef>
                  <a:spcPct val="50000"/>
                </a:spcBef>
              </a:pPr>
              <a:r>
                <a:rPr lang="es-MX" altLang="en-US" sz="900" b="1" dirty="0">
                  <a:solidFill>
                    <a:srgbClr val="FFFFFF"/>
                  </a:solidFill>
                </a:rPr>
                <a:t>Objetivos</a:t>
              </a:r>
              <a:br>
                <a:rPr lang="es-MX" altLang="en-US" sz="900" b="1" dirty="0">
                  <a:solidFill>
                    <a:srgbClr val="FFFFFF"/>
                  </a:solidFill>
                </a:rPr>
              </a:br>
              <a:r>
                <a:rPr lang="es-MX" altLang="en-US" sz="900" b="1" dirty="0">
                  <a:solidFill>
                    <a:srgbClr val="FFFFFF"/>
                  </a:solidFill>
                </a:rPr>
                <a:t>Estratégicos </a:t>
              </a:r>
            </a:p>
          </p:txBody>
        </p:sp>
        <p:grpSp>
          <p:nvGrpSpPr>
            <p:cNvPr id="69" name="Group 293"/>
            <p:cNvGrpSpPr/>
            <p:nvPr/>
          </p:nvGrpSpPr>
          <p:grpSpPr>
            <a:xfrm>
              <a:off x="5536479" y="2300060"/>
              <a:ext cx="213652" cy="322140"/>
              <a:chOff x="4799014" y="1445142"/>
              <a:chExt cx="205490" cy="347133"/>
            </a:xfrm>
          </p:grpSpPr>
          <p:sp>
            <p:nvSpPr>
              <p:cNvPr id="142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47" name="Elbow Connector 146"/>
            <p:cNvCxnSpPr>
              <a:endCxn id="67" idx="0"/>
            </p:cNvCxnSpPr>
            <p:nvPr/>
          </p:nvCxnSpPr>
          <p:spPr bwMode="auto">
            <a:xfrm rot="5400000">
              <a:off x="2942505" y="430431"/>
              <a:ext cx="590276" cy="314571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sp>
          <p:nvSpPr>
            <p:cNvPr id="148" name="Text Box 11"/>
            <p:cNvSpPr txBox="1">
              <a:spLocks noChangeArrowheads="1"/>
            </p:cNvSpPr>
            <p:nvPr/>
          </p:nvSpPr>
          <p:spPr bwMode="auto">
            <a:xfrm>
              <a:off x="632559" y="2089817"/>
              <a:ext cx="2161116" cy="15240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prstClr val="black"/>
                  </a:solidFill>
                  <a:latin typeface="Arial Black" pitchFamily="34" charset="0"/>
                </a:rPr>
                <a:t>INSTITUCIONES ADSCRITAS</a:t>
              </a:r>
            </a:p>
          </p:txBody>
        </p:sp>
        <p:sp>
          <p:nvSpPr>
            <p:cNvPr id="149" name="Text Box 14"/>
            <p:cNvSpPr txBox="1">
              <a:spLocks noChangeArrowheads="1"/>
            </p:cNvSpPr>
            <p:nvPr/>
          </p:nvSpPr>
          <p:spPr bwMode="auto">
            <a:xfrm>
              <a:off x="6527475" y="2077117"/>
              <a:ext cx="1898650" cy="177800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srgbClr val="003A2C"/>
                  </a:solidFill>
                  <a:latin typeface="Arial Black" pitchFamily="34" charset="0"/>
                </a:rPr>
                <a:t>EMPRESAS PÚBLICAS</a:t>
              </a:r>
            </a:p>
          </p:txBody>
        </p:sp>
        <p:sp>
          <p:nvSpPr>
            <p:cNvPr id="150" name="Text Box 8"/>
            <p:cNvSpPr txBox="1">
              <a:spLocks noChangeArrowheads="1"/>
            </p:cNvSpPr>
            <p:nvPr/>
          </p:nvSpPr>
          <p:spPr bwMode="auto">
            <a:xfrm>
              <a:off x="3169725" y="2072006"/>
              <a:ext cx="3276600" cy="188023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s-MX" altLang="en-US" sz="1000" dirty="0">
                  <a:solidFill>
                    <a:prstClr val="black"/>
                  </a:solidFill>
                  <a:latin typeface="Arial Black" pitchFamily="34" charset="0"/>
                </a:rPr>
                <a:t>MINISTERIOS / SECRETARÍAS NACIONALES</a:t>
              </a:r>
            </a:p>
          </p:txBody>
        </p:sp>
      </p:grpSp>
      <p:cxnSp>
        <p:nvCxnSpPr>
          <p:cNvPr id="152" name="Straight Connector 151"/>
          <p:cNvCxnSpPr>
            <a:stCxn id="24" idx="3"/>
            <a:endCxn id="134" idx="1"/>
          </p:cNvCxnSpPr>
          <p:nvPr/>
        </p:nvCxnSpPr>
        <p:spPr bwMode="auto">
          <a:xfrm flipV="1">
            <a:off x="2241366" y="4144027"/>
            <a:ext cx="1498549" cy="12279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>
            <a:stCxn id="103" idx="1"/>
            <a:endCxn id="130" idx="3"/>
          </p:cNvCxnSpPr>
          <p:nvPr/>
        </p:nvCxnSpPr>
        <p:spPr bwMode="auto">
          <a:xfrm rot="10800000">
            <a:off x="2250972" y="4144028"/>
            <a:ext cx="1484692" cy="1213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>
            <a:stCxn id="103" idx="3"/>
            <a:endCxn id="77" idx="1"/>
          </p:cNvCxnSpPr>
          <p:nvPr/>
        </p:nvCxnSpPr>
        <p:spPr bwMode="auto">
          <a:xfrm flipV="1">
            <a:off x="5125243" y="4144027"/>
            <a:ext cx="1045896" cy="1213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>
            <a:stCxn id="59" idx="1"/>
            <a:endCxn id="134" idx="3"/>
          </p:cNvCxnSpPr>
          <p:nvPr/>
        </p:nvCxnSpPr>
        <p:spPr bwMode="auto">
          <a:xfrm rot="10800000">
            <a:off x="5136438" y="4144020"/>
            <a:ext cx="1034701" cy="12280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160"/>
          <p:cNvGrpSpPr/>
          <p:nvPr/>
        </p:nvGrpSpPr>
        <p:grpSpPr>
          <a:xfrm>
            <a:off x="851788" y="3685534"/>
            <a:ext cx="7410401" cy="2639073"/>
            <a:chOff x="922769" y="3685527"/>
            <a:chExt cx="8027934" cy="2639073"/>
          </a:xfrm>
        </p:grpSpPr>
        <p:cxnSp>
          <p:nvCxnSpPr>
            <p:cNvPr id="44" name="AutoShape 106"/>
            <p:cNvCxnSpPr>
              <a:cxnSpLocks noChangeShapeType="1"/>
              <a:endCxn id="59" idx="0"/>
            </p:cNvCxnSpPr>
            <p:nvPr/>
          </p:nvCxnSpPr>
          <p:spPr bwMode="auto">
            <a:xfrm rot="5400000">
              <a:off x="6685254" y="4438363"/>
              <a:ext cx="1509982" cy="4309"/>
            </a:xfrm>
            <a:prstGeom prst="straightConnector1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</p:spPr>
        </p:cxnSp>
        <p:grpSp>
          <p:nvGrpSpPr>
            <p:cNvPr id="91" name="Group 159"/>
            <p:cNvGrpSpPr/>
            <p:nvPr/>
          </p:nvGrpSpPr>
          <p:grpSpPr>
            <a:xfrm>
              <a:off x="922769" y="4234784"/>
              <a:ext cx="8027934" cy="2089816"/>
              <a:chOff x="922769" y="4234784"/>
              <a:chExt cx="8027934" cy="2089816"/>
            </a:xfrm>
          </p:grpSpPr>
          <p:cxnSp>
            <p:nvCxnSpPr>
              <p:cNvPr id="22" name="AutoShape 106"/>
              <p:cNvCxnSpPr>
                <a:cxnSpLocks noChangeShapeType="1"/>
                <a:stCxn id="130" idx="2"/>
                <a:endCxn id="24" idx="0"/>
              </p:cNvCxnSpPr>
              <p:nvPr/>
            </p:nvCxnSpPr>
            <p:spPr bwMode="auto">
              <a:xfrm rot="5400000">
                <a:off x="1198474" y="4711769"/>
                <a:ext cx="960615" cy="6645"/>
              </a:xfrm>
              <a:prstGeom prst="straightConnector1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</p:cxnSp>
          <p:cxnSp>
            <p:nvCxnSpPr>
              <p:cNvPr id="86" name="AutoShape 106"/>
              <p:cNvCxnSpPr>
                <a:cxnSpLocks noChangeShapeType="1"/>
                <a:stCxn id="134" idx="2"/>
                <a:endCxn id="103" idx="0"/>
              </p:cNvCxnSpPr>
              <p:nvPr/>
            </p:nvCxnSpPr>
            <p:spPr bwMode="auto">
              <a:xfrm rot="5400000">
                <a:off x="4330525" y="4703918"/>
                <a:ext cx="946635" cy="8367"/>
              </a:xfrm>
              <a:prstGeom prst="straightConnector1">
                <a:avLst/>
              </a:prstGeom>
              <a:noFill/>
              <a:ln w="9525">
                <a:solidFill>
                  <a:srgbClr val="003366"/>
                </a:solidFill>
                <a:round/>
                <a:headEnd/>
                <a:tailEnd/>
              </a:ln>
            </p:spPr>
          </p:cxnSp>
          <p:grpSp>
            <p:nvGrpSpPr>
              <p:cNvPr id="96" name="Group 156"/>
              <p:cNvGrpSpPr/>
              <p:nvPr/>
            </p:nvGrpSpPr>
            <p:grpSpPr>
              <a:xfrm>
                <a:off x="922769" y="4953000"/>
                <a:ext cx="8027934" cy="1371600"/>
                <a:chOff x="922769" y="4953000"/>
                <a:chExt cx="8027934" cy="1371600"/>
              </a:xfrm>
            </p:grpSpPr>
            <p:cxnSp>
              <p:nvCxnSpPr>
                <p:cNvPr id="23" name="AutoShape 30"/>
                <p:cNvCxnSpPr>
                  <a:cxnSpLocks noChangeShapeType="1"/>
                  <a:stCxn id="24" idx="2"/>
                  <a:endCxn id="26" idx="1"/>
                </p:cNvCxnSpPr>
                <p:nvPr/>
              </p:nvCxnSpPr>
              <p:spPr bwMode="auto">
                <a:xfrm rot="16200000" flipH="1">
                  <a:off x="1468034" y="5755998"/>
                  <a:ext cx="614338" cy="199492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2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22769" y="5195399"/>
                  <a:ext cx="1505378" cy="353176"/>
                </a:xfrm>
                <a:prstGeom prst="rect">
                  <a:avLst/>
                </a:prstGeom>
                <a:solidFill>
                  <a:srgbClr val="336699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Objetivos</a:t>
                  </a:r>
                  <a:br>
                    <a:rPr lang="es-MX" altLang="en-US" sz="900" b="1" dirty="0">
                      <a:solidFill>
                        <a:srgbClr val="FFFFFF"/>
                      </a:solidFill>
                    </a:rPr>
                  </a:b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Operativos</a:t>
                  </a:r>
                </a:p>
              </p:txBody>
            </p:sp>
            <p:sp>
              <p:nvSpPr>
                <p:cNvPr id="2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74949" y="5616354"/>
                  <a:ext cx="1102794" cy="303480"/>
                </a:xfrm>
                <a:prstGeom prst="rect">
                  <a:avLst/>
                </a:prstGeom>
                <a:solidFill>
                  <a:srgbClr val="336699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Proyectos</a:t>
                  </a:r>
                </a:p>
              </p:txBody>
            </p:sp>
            <p:sp>
              <p:nvSpPr>
                <p:cNvPr id="2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74949" y="6011173"/>
                  <a:ext cx="1102794" cy="303480"/>
                </a:xfrm>
                <a:prstGeom prst="rect">
                  <a:avLst/>
                </a:prstGeom>
                <a:solidFill>
                  <a:srgbClr val="336699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Procesos</a:t>
                  </a:r>
                </a:p>
              </p:txBody>
            </p:sp>
            <p:cxnSp>
              <p:nvCxnSpPr>
                <p:cNvPr id="27" name="AutoShape 47"/>
                <p:cNvCxnSpPr>
                  <a:cxnSpLocks noChangeShapeType="1"/>
                  <a:stCxn id="24" idx="2"/>
                  <a:endCxn id="25" idx="1"/>
                </p:cNvCxnSpPr>
                <p:nvPr/>
              </p:nvCxnSpPr>
              <p:spPr bwMode="auto">
                <a:xfrm rot="16200000" flipH="1">
                  <a:off x="1665445" y="5558588"/>
                  <a:ext cx="219519" cy="199492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grpSp>
              <p:nvGrpSpPr>
                <p:cNvPr id="98" name="Group 268"/>
                <p:cNvGrpSpPr/>
                <p:nvPr/>
              </p:nvGrpSpPr>
              <p:grpSpPr>
                <a:xfrm>
                  <a:off x="2961023" y="6002351"/>
                  <a:ext cx="213652" cy="322140"/>
                  <a:chOff x="4799014" y="1445142"/>
                  <a:chExt cx="205490" cy="347133"/>
                </a:xfrm>
              </p:grpSpPr>
              <p:sp>
                <p:nvSpPr>
                  <p:cNvPr id="30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1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2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3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04" name="Group 273"/>
                <p:cNvGrpSpPr/>
                <p:nvPr/>
              </p:nvGrpSpPr>
              <p:grpSpPr>
                <a:xfrm>
                  <a:off x="2961023" y="5610476"/>
                  <a:ext cx="213652" cy="322140"/>
                  <a:chOff x="4799014" y="1445142"/>
                  <a:chExt cx="205490" cy="347133"/>
                </a:xfrm>
              </p:grpSpPr>
              <p:sp>
                <p:nvSpPr>
                  <p:cNvPr id="35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6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7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38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cxnSp>
              <p:nvCxnSpPr>
                <p:cNvPr id="45" name="AutoShape 30"/>
                <p:cNvCxnSpPr>
                  <a:cxnSpLocks noChangeShapeType="1"/>
                  <a:stCxn id="59" idx="2"/>
                  <a:endCxn id="47" idx="1"/>
                </p:cNvCxnSpPr>
                <p:nvPr/>
              </p:nvCxnSpPr>
              <p:spPr bwMode="auto">
                <a:xfrm rot="16200000" flipH="1">
                  <a:off x="7237365" y="5749409"/>
                  <a:ext cx="614338" cy="212888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46" name="AutoShape 47"/>
                <p:cNvCxnSpPr>
                  <a:cxnSpLocks noChangeShapeType="1"/>
                  <a:stCxn id="59" idx="2"/>
                  <a:endCxn id="53" idx="1"/>
                </p:cNvCxnSpPr>
                <p:nvPr/>
              </p:nvCxnSpPr>
              <p:spPr bwMode="auto">
                <a:xfrm rot="16200000" flipH="1">
                  <a:off x="7434775" y="5551999"/>
                  <a:ext cx="219519" cy="212888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sp>
              <p:nvSpPr>
                <p:cNvPr id="4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650978" y="6011282"/>
                  <a:ext cx="1102794" cy="3034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prstClr val="white"/>
                      </a:solidFill>
                    </a:rPr>
                    <a:t>Procesos</a:t>
                  </a:r>
                </a:p>
              </p:txBody>
            </p:sp>
            <p:grpSp>
              <p:nvGrpSpPr>
                <p:cNvPr id="111" name="Group 268"/>
                <p:cNvGrpSpPr/>
                <p:nvPr/>
              </p:nvGrpSpPr>
              <p:grpSpPr>
                <a:xfrm>
                  <a:off x="8737051" y="6002460"/>
                  <a:ext cx="213652" cy="322140"/>
                  <a:chOff x="4799014" y="1445142"/>
                  <a:chExt cx="205490" cy="347133"/>
                </a:xfrm>
              </p:grpSpPr>
              <p:sp>
                <p:nvSpPr>
                  <p:cNvPr id="49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0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1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2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7650978" y="5616463"/>
                  <a:ext cx="1102794" cy="3034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prstClr val="white"/>
                      </a:solidFill>
                    </a:rPr>
                    <a:t>Proyectos</a:t>
                  </a:r>
                </a:p>
              </p:txBody>
            </p:sp>
            <p:grpSp>
              <p:nvGrpSpPr>
                <p:cNvPr id="113" name="Group 273"/>
                <p:cNvGrpSpPr/>
                <p:nvPr/>
              </p:nvGrpSpPr>
              <p:grpSpPr>
                <a:xfrm>
                  <a:off x="8737051" y="5610585"/>
                  <a:ext cx="213652" cy="322140"/>
                  <a:chOff x="4799014" y="1445142"/>
                  <a:chExt cx="205490" cy="347133"/>
                </a:xfrm>
              </p:grpSpPr>
              <p:sp>
                <p:nvSpPr>
                  <p:cNvPr id="55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6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8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685401" y="5195508"/>
                  <a:ext cx="1505378" cy="35317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prstClr val="white"/>
                      </a:solidFill>
                    </a:rPr>
                    <a:t>Objetivos</a:t>
                  </a:r>
                  <a:br>
                    <a:rPr lang="es-MX" altLang="en-US" sz="900" b="1" dirty="0">
                      <a:solidFill>
                        <a:prstClr val="white"/>
                      </a:solidFill>
                    </a:rPr>
                  </a:br>
                  <a:r>
                    <a:rPr lang="es-MX" altLang="en-US" sz="900" b="1" dirty="0">
                      <a:solidFill>
                        <a:prstClr val="white"/>
                      </a:solidFill>
                    </a:rPr>
                    <a:t>Operativos</a:t>
                  </a:r>
                </a:p>
              </p:txBody>
            </p:sp>
            <p:grpSp>
              <p:nvGrpSpPr>
                <p:cNvPr id="119" name="Group 278"/>
                <p:cNvGrpSpPr/>
                <p:nvPr/>
              </p:nvGrpSpPr>
              <p:grpSpPr>
                <a:xfrm>
                  <a:off x="8177508" y="5195153"/>
                  <a:ext cx="213652" cy="359439"/>
                  <a:chOff x="4799014" y="1445142"/>
                  <a:chExt cx="205490" cy="347133"/>
                </a:xfrm>
              </p:grpSpPr>
              <p:sp>
                <p:nvSpPr>
                  <p:cNvPr id="61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2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3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4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02113" y="4953000"/>
                  <a:ext cx="1138053" cy="152399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s-MX" altLang="en-US" sz="1000" dirty="0">
                      <a:solidFill>
                        <a:prstClr val="black"/>
                      </a:solidFill>
                      <a:latin typeface="Arial Black" pitchFamily="34" charset="0"/>
                    </a:rPr>
                    <a:t>UNIDADES OPERATIVAS</a:t>
                  </a:r>
                </a:p>
              </p:txBody>
            </p:sp>
            <p:sp>
              <p:nvSpPr>
                <p:cNvPr id="7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878911" y="4953000"/>
                  <a:ext cx="1138053" cy="152399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s-MX" altLang="en-US" sz="1000" dirty="0">
                      <a:solidFill>
                        <a:prstClr val="black"/>
                      </a:solidFill>
                      <a:latin typeface="Arial Black" pitchFamily="34" charset="0"/>
                    </a:rPr>
                    <a:t>UNIDADES OPERATIVAS</a:t>
                  </a:r>
                </a:p>
              </p:txBody>
            </p:sp>
            <p:cxnSp>
              <p:nvCxnSpPr>
                <p:cNvPr id="87" name="AutoShape 30"/>
                <p:cNvCxnSpPr>
                  <a:cxnSpLocks noChangeShapeType="1"/>
                  <a:stCxn id="103" idx="2"/>
                </p:cNvCxnSpPr>
                <p:nvPr/>
              </p:nvCxnSpPr>
              <p:spPr bwMode="auto">
                <a:xfrm rot="16200000" flipH="1">
                  <a:off x="4592234" y="5742018"/>
                  <a:ext cx="614338" cy="199491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8" name="AutoShape 47"/>
                <p:cNvCxnSpPr>
                  <a:cxnSpLocks noChangeShapeType="1"/>
                  <a:stCxn id="103" idx="2"/>
                </p:cNvCxnSpPr>
                <p:nvPr/>
              </p:nvCxnSpPr>
              <p:spPr bwMode="auto">
                <a:xfrm rot="16200000" flipH="1">
                  <a:off x="4789644" y="5544608"/>
                  <a:ext cx="219519" cy="199491"/>
                </a:xfrm>
                <a:prstGeom prst="bentConnector2">
                  <a:avLst/>
                </a:prstGeom>
                <a:noFill/>
                <a:ln w="9525">
                  <a:solidFill>
                    <a:srgbClr val="003366"/>
                  </a:solidFill>
                  <a:miter lim="800000"/>
                  <a:headEnd/>
                  <a:tailEnd/>
                </a:ln>
              </p:spPr>
            </p:cxnSp>
            <p:grpSp>
              <p:nvGrpSpPr>
                <p:cNvPr id="120" name="Group 225"/>
                <p:cNvGrpSpPr/>
                <p:nvPr/>
              </p:nvGrpSpPr>
              <p:grpSpPr>
                <a:xfrm>
                  <a:off x="4999149" y="5988371"/>
                  <a:ext cx="1299726" cy="322140"/>
                  <a:chOff x="4846346" y="6293171"/>
                  <a:chExt cx="1299726" cy="322140"/>
                </a:xfrm>
              </p:grpSpPr>
              <p:sp>
                <p:nvSpPr>
                  <p:cNvPr id="90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346" y="6301993"/>
                    <a:ext cx="1102794" cy="303480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tIns="10800" bIns="10800" anchor="ctr"/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s-MX" altLang="en-US" sz="900" b="1" dirty="0">
                        <a:solidFill>
                          <a:srgbClr val="FFFFFF"/>
                        </a:solidFill>
                      </a:rPr>
                      <a:t>Procesos</a:t>
                    </a:r>
                  </a:p>
                </p:txBody>
              </p:sp>
              <p:grpSp>
                <p:nvGrpSpPr>
                  <p:cNvPr id="122" name="Group 268"/>
                  <p:cNvGrpSpPr/>
                  <p:nvPr/>
                </p:nvGrpSpPr>
                <p:grpSpPr>
                  <a:xfrm>
                    <a:off x="5932420" y="6293171"/>
                    <a:ext cx="213652" cy="322140"/>
                    <a:chOff x="4799014" y="1445142"/>
                    <a:chExt cx="205490" cy="347133"/>
                  </a:xfrm>
                </p:grpSpPr>
                <p:sp>
                  <p:nvSpPr>
                    <p:cNvPr id="92" name="129 Rectángulo"/>
                    <p:cNvSpPr/>
                    <p:nvPr/>
                  </p:nvSpPr>
                  <p:spPr bwMode="auto">
                    <a:xfrm>
                      <a:off x="4799014" y="1445142"/>
                      <a:ext cx="205490" cy="347133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/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3" name="130 Conector"/>
                    <p:cNvSpPr/>
                    <p:nvPr/>
                  </p:nvSpPr>
                  <p:spPr bwMode="auto">
                    <a:xfrm>
                      <a:off x="4856360" y="1667833"/>
                      <a:ext cx="72830" cy="64912"/>
                    </a:xfrm>
                    <a:prstGeom prst="flowChartConnector">
                      <a:avLst/>
                    </a:prstGeom>
                    <a:solidFill>
                      <a:srgbClr val="0066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4" name="131 Conector"/>
                    <p:cNvSpPr/>
                    <p:nvPr/>
                  </p:nvSpPr>
                  <p:spPr bwMode="auto">
                    <a:xfrm>
                      <a:off x="4856360" y="1567659"/>
                      <a:ext cx="72830" cy="66621"/>
                    </a:xfrm>
                    <a:prstGeom prst="flowChartConnector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95" name="132 Conector"/>
                    <p:cNvSpPr/>
                    <p:nvPr/>
                  </p:nvSpPr>
                  <p:spPr bwMode="auto">
                    <a:xfrm>
                      <a:off x="4856360" y="1467489"/>
                      <a:ext cx="72830" cy="6662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24" name="Group 220"/>
                <p:cNvGrpSpPr/>
                <p:nvPr/>
              </p:nvGrpSpPr>
              <p:grpSpPr>
                <a:xfrm>
                  <a:off x="4999149" y="5596496"/>
                  <a:ext cx="1299726" cy="322140"/>
                  <a:chOff x="4846346" y="5901296"/>
                  <a:chExt cx="1299726" cy="322140"/>
                </a:xfrm>
              </p:grpSpPr>
              <p:sp>
                <p:nvSpPr>
                  <p:cNvPr id="9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346" y="5907174"/>
                    <a:ext cx="1102794" cy="303480"/>
                  </a:xfrm>
                  <a:prstGeom prst="rect">
                    <a:avLst/>
                  </a:prstGeom>
                  <a:solidFill>
                    <a:srgbClr val="003366"/>
                  </a:solidFill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tIns="10800" bIns="10800" anchor="ctr"/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s-MX" altLang="en-US" sz="900" b="1" dirty="0">
                        <a:solidFill>
                          <a:srgbClr val="FFFFFF"/>
                        </a:solidFill>
                      </a:rPr>
                      <a:t>Proyectos</a:t>
                    </a:r>
                  </a:p>
                </p:txBody>
              </p:sp>
              <p:grpSp>
                <p:nvGrpSpPr>
                  <p:cNvPr id="141" name="Group 273"/>
                  <p:cNvGrpSpPr/>
                  <p:nvPr/>
                </p:nvGrpSpPr>
                <p:grpSpPr>
                  <a:xfrm>
                    <a:off x="5932420" y="5901296"/>
                    <a:ext cx="213652" cy="322140"/>
                    <a:chOff x="4799014" y="1445142"/>
                    <a:chExt cx="205490" cy="347133"/>
                  </a:xfrm>
                </p:grpSpPr>
                <p:sp>
                  <p:nvSpPr>
                    <p:cNvPr id="99" name="129 Rectángulo"/>
                    <p:cNvSpPr/>
                    <p:nvPr/>
                  </p:nvSpPr>
                  <p:spPr bwMode="auto">
                    <a:xfrm>
                      <a:off x="4799014" y="1445142"/>
                      <a:ext cx="205490" cy="347133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/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0" name="130 Conector"/>
                    <p:cNvSpPr/>
                    <p:nvPr/>
                  </p:nvSpPr>
                  <p:spPr bwMode="auto">
                    <a:xfrm>
                      <a:off x="4856360" y="1667833"/>
                      <a:ext cx="72830" cy="64912"/>
                    </a:xfrm>
                    <a:prstGeom prst="flowChartConnector">
                      <a:avLst/>
                    </a:prstGeom>
                    <a:solidFill>
                      <a:srgbClr val="0066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1" name="131 Conector"/>
                    <p:cNvSpPr/>
                    <p:nvPr/>
                  </p:nvSpPr>
                  <p:spPr bwMode="auto">
                    <a:xfrm>
                      <a:off x="4856360" y="1567659"/>
                      <a:ext cx="72830" cy="66621"/>
                    </a:xfrm>
                    <a:prstGeom prst="flowChartConnector">
                      <a:avLst/>
                    </a:prstGeom>
                    <a:solidFill>
                      <a:srgbClr val="FFFF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02" name="132 Conector"/>
                    <p:cNvSpPr/>
                    <p:nvPr/>
                  </p:nvSpPr>
                  <p:spPr bwMode="auto">
                    <a:xfrm>
                      <a:off x="4856360" y="1467489"/>
                      <a:ext cx="72830" cy="6662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  <a:ln w="3175">
                      <a:solidFill>
                        <a:srgbClr val="DDDDDD"/>
                      </a:solidFill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spcBef>
                          <a:spcPct val="50000"/>
                        </a:spcBef>
                        <a:buClr>
                          <a:srgbClr val="000000"/>
                        </a:buClr>
                        <a:defRPr/>
                      </a:pPr>
                      <a:endParaRPr lang="es-MX" sz="900" b="1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046969" y="5181419"/>
                  <a:ext cx="1505378" cy="353176"/>
                </a:xfrm>
                <a:prstGeom prst="rect">
                  <a:avLst/>
                </a:prstGeom>
                <a:solidFill>
                  <a:srgbClr val="003366"/>
                </a:solidFill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tIns="10800" bIns="1080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Objetivos</a:t>
                  </a:r>
                  <a:br>
                    <a:rPr lang="es-MX" altLang="en-US" sz="900" b="1" dirty="0">
                      <a:solidFill>
                        <a:srgbClr val="FFFFFF"/>
                      </a:solidFill>
                    </a:rPr>
                  </a:br>
                  <a:r>
                    <a:rPr lang="es-MX" altLang="en-US" sz="900" b="1" dirty="0">
                      <a:solidFill>
                        <a:srgbClr val="FFFFFF"/>
                      </a:solidFill>
                    </a:rPr>
                    <a:t>Operativos</a:t>
                  </a:r>
                </a:p>
              </p:txBody>
            </p:sp>
            <p:sp>
              <p:nvSpPr>
                <p:cNvPr id="10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246422" y="4953000"/>
                  <a:ext cx="1138053" cy="152399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spcBef>
                      <a:spcPct val="50000"/>
                    </a:spcBef>
                    <a:buFont typeface="Wingdings" pitchFamily="2" charset="2"/>
                    <a:buNone/>
                  </a:pPr>
                  <a:r>
                    <a:rPr lang="es-MX" altLang="en-US" sz="1000" dirty="0">
                      <a:solidFill>
                        <a:prstClr val="black"/>
                      </a:solidFill>
                      <a:latin typeface="Arial Black" pitchFamily="34" charset="0"/>
                    </a:rPr>
                    <a:t>UNIDADES OPERATIVAS</a:t>
                  </a:r>
                </a:p>
              </p:txBody>
            </p:sp>
            <p:grpSp>
              <p:nvGrpSpPr>
                <p:cNvPr id="151" name="Group 278"/>
                <p:cNvGrpSpPr/>
                <p:nvPr/>
              </p:nvGrpSpPr>
              <p:grpSpPr>
                <a:xfrm>
                  <a:off x="5525680" y="5181064"/>
                  <a:ext cx="213652" cy="359439"/>
                  <a:chOff x="4799014" y="1445142"/>
                  <a:chExt cx="205490" cy="347133"/>
                </a:xfrm>
              </p:grpSpPr>
              <p:sp>
                <p:nvSpPr>
                  <p:cNvPr id="105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6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7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8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154" name="Group 278"/>
                <p:cNvGrpSpPr/>
                <p:nvPr/>
              </p:nvGrpSpPr>
              <p:grpSpPr>
                <a:xfrm>
                  <a:off x="2401480" y="5195044"/>
                  <a:ext cx="213652" cy="359439"/>
                  <a:chOff x="4799014" y="1445142"/>
                  <a:chExt cx="205490" cy="347133"/>
                </a:xfrm>
              </p:grpSpPr>
              <p:sp>
                <p:nvSpPr>
                  <p:cNvPr id="40" name="129 Rectángulo"/>
                  <p:cNvSpPr/>
                  <p:nvPr/>
                </p:nvSpPr>
                <p:spPr bwMode="auto">
                  <a:xfrm>
                    <a:off x="4799014" y="1445142"/>
                    <a:ext cx="205490" cy="34713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" name="130 Conector"/>
                  <p:cNvSpPr/>
                  <p:nvPr/>
                </p:nvSpPr>
                <p:spPr bwMode="auto">
                  <a:xfrm>
                    <a:off x="4856360" y="1667833"/>
                    <a:ext cx="72830" cy="64912"/>
                  </a:xfrm>
                  <a:prstGeom prst="flowChartConnector">
                    <a:avLst/>
                  </a:prstGeom>
                  <a:solidFill>
                    <a:srgbClr val="0066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" name="131 Conector"/>
                  <p:cNvSpPr/>
                  <p:nvPr/>
                </p:nvSpPr>
                <p:spPr bwMode="auto">
                  <a:xfrm>
                    <a:off x="4856360" y="1567659"/>
                    <a:ext cx="72830" cy="66621"/>
                  </a:xfrm>
                  <a:prstGeom prst="flowChartConnector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" name="132 Conector"/>
                  <p:cNvSpPr/>
                  <p:nvPr/>
                </p:nvSpPr>
                <p:spPr bwMode="auto">
                  <a:xfrm>
                    <a:off x="4856360" y="1467489"/>
                    <a:ext cx="72830" cy="6662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DDDDDD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spcBef>
                        <a:spcPct val="50000"/>
                      </a:spcBef>
                      <a:buClr>
                        <a:srgbClr val="000000"/>
                      </a:buClr>
                      <a:defRPr/>
                    </a:pPr>
                    <a:endParaRPr lang="es-MX" sz="900" b="1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55" name="Group 249"/>
          <p:cNvGrpSpPr/>
          <p:nvPr/>
        </p:nvGrpSpPr>
        <p:grpSpPr>
          <a:xfrm>
            <a:off x="3526062" y="1295400"/>
            <a:ext cx="2057400" cy="419100"/>
            <a:chOff x="628979" y="1454992"/>
            <a:chExt cx="2228850" cy="419100"/>
          </a:xfrm>
        </p:grpSpPr>
        <p:sp>
          <p:nvSpPr>
            <p:cNvPr id="112" name="Text Box 8"/>
            <p:cNvSpPr txBox="1">
              <a:spLocks noChangeArrowheads="1"/>
            </p:cNvSpPr>
            <p:nvPr/>
          </p:nvSpPr>
          <p:spPr bwMode="auto">
            <a:xfrm>
              <a:off x="628979" y="1461342"/>
              <a:ext cx="1981200" cy="406400"/>
            </a:xfrm>
            <a:prstGeom prst="rect">
              <a:avLst/>
            </a:prstGeom>
            <a:solidFill>
              <a:srgbClr val="77933C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spcBef>
                  <a:spcPts val="0"/>
                </a:spcBef>
                <a:buFont typeface="Wingdings" pitchFamily="2" charset="2"/>
                <a:buNone/>
              </a:pPr>
              <a:r>
                <a:rPr lang="es-MX" altLang="en-US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AGENDAS SECTORIALES</a:t>
              </a:r>
            </a:p>
            <a:p>
              <a:pPr algn="ctr">
                <a:spcBef>
                  <a:spcPts val="0"/>
                </a:spcBef>
                <a:buFont typeface="Wingdings" pitchFamily="2" charset="2"/>
                <a:buNone/>
              </a:pPr>
              <a:r>
                <a:rPr lang="es-MX" altLang="en-US" sz="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MINISTERIOS COORDINADORES</a:t>
              </a:r>
            </a:p>
          </p:txBody>
        </p:sp>
        <p:grpSp>
          <p:nvGrpSpPr>
            <p:cNvPr id="157" name="Group 293"/>
            <p:cNvGrpSpPr/>
            <p:nvPr/>
          </p:nvGrpSpPr>
          <p:grpSpPr>
            <a:xfrm>
              <a:off x="2610180" y="1454992"/>
              <a:ext cx="247649" cy="419100"/>
              <a:chOff x="4799014" y="1445142"/>
              <a:chExt cx="205490" cy="347133"/>
            </a:xfrm>
          </p:grpSpPr>
          <p:sp>
            <p:nvSpPr>
              <p:cNvPr id="114" name="129 Rectángulo"/>
              <p:cNvSpPr/>
              <p:nvPr/>
            </p:nvSpPr>
            <p:spPr bwMode="auto">
              <a:xfrm>
                <a:off x="4799014" y="1445142"/>
                <a:ext cx="205490" cy="3471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130 Conector"/>
              <p:cNvSpPr/>
              <p:nvPr/>
            </p:nvSpPr>
            <p:spPr bwMode="auto">
              <a:xfrm>
                <a:off x="4856360" y="1667833"/>
                <a:ext cx="72830" cy="64912"/>
              </a:xfrm>
              <a:prstGeom prst="flowChartConnector">
                <a:avLst/>
              </a:prstGeom>
              <a:solidFill>
                <a:srgbClr val="0066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131 Conector"/>
              <p:cNvSpPr/>
              <p:nvPr/>
            </p:nvSpPr>
            <p:spPr bwMode="auto">
              <a:xfrm>
                <a:off x="4856360" y="1567659"/>
                <a:ext cx="72830" cy="66621"/>
              </a:xfrm>
              <a:prstGeom prst="flowChartConnector">
                <a:avLst/>
              </a:prstGeom>
              <a:solidFill>
                <a:srgbClr val="FFFF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132 Conector"/>
              <p:cNvSpPr/>
              <p:nvPr/>
            </p:nvSpPr>
            <p:spPr bwMode="auto">
              <a:xfrm>
                <a:off x="4856360" y="1467489"/>
                <a:ext cx="72830" cy="66620"/>
              </a:xfrm>
              <a:prstGeom prst="flowChartConnector">
                <a:avLst/>
              </a:prstGeom>
              <a:solidFill>
                <a:srgbClr val="FF0000"/>
              </a:solidFill>
              <a:ln w="3175">
                <a:solidFill>
                  <a:srgbClr val="DDDDDD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  <a:buClr>
                    <a:srgbClr val="000000"/>
                  </a:buClr>
                  <a:defRPr/>
                </a:pPr>
                <a:endParaRPr lang="es-MX" sz="900" b="1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620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881" y="1482691"/>
            <a:ext cx="6470653" cy="36905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6589" y="482600"/>
            <a:ext cx="6731977" cy="528638"/>
          </a:xfrm>
          <a:ln/>
        </p:spPr>
        <p:txBody>
          <a:bodyPr lIns="18000" tIns="18000" rIns="18000" bIns="18000"/>
          <a:lstStyle/>
          <a:p>
            <a:r>
              <a:rPr lang="es-MX">
                <a:latin typeface="Arial" charset="0"/>
                <a:cs typeface="Arial Unicode MS" charset="0"/>
              </a:rPr>
              <a:t>En la herramienta GPR, se encuentra una metodología para diagnosticar, planear, alinear y gestionar la realidad operacional de la unidad operativa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38123" y="4661560"/>
            <a:ext cx="3177402" cy="1543103"/>
            <a:chOff x="1710047" y="2122237"/>
            <a:chExt cx="6602680" cy="2932318"/>
          </a:xfrm>
        </p:grpSpPr>
        <p:sp>
          <p:nvSpPr>
            <p:cNvPr id="4" name="Rounded Rectangle 3"/>
            <p:cNvSpPr/>
            <p:nvPr/>
          </p:nvSpPr>
          <p:spPr>
            <a:xfrm>
              <a:off x="1710047" y="3262565"/>
              <a:ext cx="6602680" cy="742556"/>
            </a:xfrm>
            <a:prstGeom prst="roundRect">
              <a:avLst>
                <a:gd name="adj" fmla="val 95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effectLst>
              <a:outerShdw blurRad="40000" dist="23000" dir="5400000" rotWithShape="0">
                <a:srgbClr val="C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76200" contourW="12700">
              <a:bevelT w="63500" h="25400"/>
              <a:extrusionClr>
                <a:srgbClr val="C00000"/>
              </a:extrusionClr>
              <a:contourClr>
                <a:srgbClr val="C00000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ZA" b="1" dirty="0">
                <a:solidFill>
                  <a:srgbClr val="C00000"/>
                </a:solidFill>
                <a:latin typeface="Arial" charset="0"/>
              </a:endParaRPr>
            </a:p>
          </p:txBody>
        </p:sp>
        <p:pic>
          <p:nvPicPr>
            <p:cNvPr id="20487" name="Picture 4" descr="GxR 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46" y="2122237"/>
              <a:ext cx="5545577" cy="293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595994" y="777115"/>
          <a:ext cx="8090806" cy="474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2 Subtítulo"/>
          <p:cNvSpPr txBox="1">
            <a:spLocks/>
          </p:cNvSpPr>
          <p:nvPr/>
        </p:nvSpPr>
        <p:spPr bwMode="auto">
          <a:xfrm>
            <a:off x="1295400" y="419102"/>
            <a:ext cx="6400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s-ES_tradnl" sz="3200" b="1" i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ESTRUCTURA SNAP</a:t>
            </a:r>
            <a:endParaRPr lang="es-ES" sz="3200" b="1" i="1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7"/>
          <p:cNvSpPr txBox="1">
            <a:spLocks/>
          </p:cNvSpPr>
          <p:nvPr/>
        </p:nvSpPr>
        <p:spPr bwMode="auto">
          <a:xfrm>
            <a:off x="2324101" y="725494"/>
            <a:ext cx="51593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 i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Alcance del Proyecto GPR</a:t>
            </a:r>
          </a:p>
        </p:txBody>
      </p:sp>
      <p:sp>
        <p:nvSpPr>
          <p:cNvPr id="6147" name="Text Box 24"/>
          <p:cNvSpPr txBox="1">
            <a:spLocks noChangeArrowheads="1"/>
          </p:cNvSpPr>
          <p:nvPr/>
        </p:nvSpPr>
        <p:spPr bwMode="auto">
          <a:xfrm>
            <a:off x="3770313" y="2046285"/>
            <a:ext cx="43862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Proyecto de Transformación del Gobierno Central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Proyecto de la Presidencia de la República con alcance Función Ejecutiva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Proyecto complementario a sistemas actuales del Estado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Proyecto que se enfoca a en la gestión y no en la planificación estratégica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20.000 funcionarios son la población objetivo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ES" altLang="en-US" sz="14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Los principales beneficiarios son las unidades operativas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655765"/>
            <a:ext cx="2743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7"/>
          <p:cNvSpPr txBox="1">
            <a:spLocks/>
          </p:cNvSpPr>
          <p:nvPr/>
        </p:nvSpPr>
        <p:spPr bwMode="auto">
          <a:xfrm>
            <a:off x="736879" y="725494"/>
            <a:ext cx="674659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 i="1" dirty="0" smtClean="0">
                <a:solidFill>
                  <a:srgbClr val="595959"/>
                </a:solidFill>
                <a:cs typeface="Arial" pitchFamily="34" charset="0"/>
              </a:rPr>
              <a:t>Beneficios Esperados del Proyecto</a:t>
            </a:r>
            <a:r>
              <a:rPr lang="es-ES" sz="2800" b="1" i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i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GPR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103" y="2135189"/>
            <a:ext cx="22479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6293" y="2035175"/>
            <a:ext cx="533558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 algn="just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Materializar el Plan Nacional del Buen Vivir</a:t>
            </a:r>
            <a:endParaRPr lang="es-ES" sz="1400" dirty="0">
              <a:solidFill>
                <a:srgbClr val="59595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Mejorar la ejecución del presupuesto gubernamental</a:t>
            </a:r>
            <a:endParaRPr lang="es-ES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Mejorar la calidad de la toma de decisiones durante los  gabinetes sectoriales y ampliados</a:t>
            </a:r>
            <a:endParaRPr lang="es-ES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Enfocar al Gobierno en las áreas de mayor urgencia de mejora</a:t>
            </a:r>
            <a:endParaRPr lang="es-ES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Mejorar la colaboración matricial y corresponsabilidad horizontal entre las instituciones del Gobierno</a:t>
            </a:r>
            <a:endParaRPr lang="es-ES" sz="14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Iniciar el desmantelamiento de los procesos burocráticos</a:t>
            </a:r>
          </a:p>
          <a:p>
            <a:pPr marL="463550" indent="-463550" algn="just" eaLnBrk="0" hangingPunct="0"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Transferencia de </a:t>
            </a:r>
            <a:r>
              <a:rPr lang="es-ES" sz="1400" dirty="0" err="1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Know-How</a:t>
            </a:r>
            <a:r>
              <a:rPr lang="es-ES" sz="1400" dirty="0">
                <a:solidFill>
                  <a:srgbClr val="595959"/>
                </a:solidFill>
                <a:latin typeface="Arial" pitchFamily="34" charset="0"/>
                <a:cs typeface="Times New Roman" pitchFamily="18" charset="0"/>
              </a:rPr>
              <a:t> internacional al Ecuador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6" y="4902200"/>
            <a:ext cx="8501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817690"/>
            <a:ext cx="850106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1" y="312738"/>
            <a:ext cx="55721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4" y="1489075"/>
            <a:ext cx="260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312738"/>
            <a:ext cx="85010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 rot="10800000">
            <a:off x="1500188" y="3956050"/>
            <a:ext cx="71437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>
            <a:off x="7786688" y="2971800"/>
            <a:ext cx="938212" cy="14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>
            <a:off x="357188" y="3300415"/>
            <a:ext cx="11430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10800000">
            <a:off x="1785938" y="1255715"/>
            <a:ext cx="68580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>
            <a:off x="2857501" y="5659440"/>
            <a:ext cx="5857875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10800000" flipV="1">
            <a:off x="344489" y="6000750"/>
            <a:ext cx="72707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7"/>
          <p:cNvSpPr txBox="1">
            <a:spLocks/>
          </p:cNvSpPr>
          <p:nvPr/>
        </p:nvSpPr>
        <p:spPr bwMode="auto">
          <a:xfrm>
            <a:off x="736879" y="725494"/>
            <a:ext cx="674659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800" b="1" i="1" dirty="0" smtClean="0">
                <a:solidFill>
                  <a:srgbClr val="595959"/>
                </a:solidFill>
                <a:cs typeface="Arial" pitchFamily="34" charset="0"/>
              </a:rPr>
              <a:t>Lineamientos</a:t>
            </a:r>
            <a:endParaRPr lang="es-ES" sz="2800" b="1" i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2" name="Picture 2" descr="http://www.google.com.ec/url?source=imglanding&amp;ct=img&amp;q=http://gestkalxxi.files.wordpress.com/2012/05/calidad-1.png&amp;sa=X&amp;ei=-LJQUIHbIo-o8QSG8oDICA&amp;ved=0CAkQ8wc&amp;usg=AFQjCNF91m4dTdAFYLQ_qystlTG949R4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38" y="1961469"/>
            <a:ext cx="3209192" cy="3457576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470031" y="1503363"/>
            <a:ext cx="509929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Directores responsables por la CALIDAD de la información.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Información que debe reflejar la REALIDAD OPERACIONAL.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cs typeface="Arial" pitchFamily="34" charset="0"/>
              </a:rPr>
              <a:t>Información que debe mantenerse ACTUALIZADA conforme la normativa.</a:t>
            </a:r>
            <a:endParaRPr lang="es-ES" b="1" i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GPR, una herramienta para tomar ACCIONES PREVENTIVAS Y CORRECTIVAS sobre la marcha.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cs typeface="Arial" pitchFamily="34" charset="0"/>
              </a:rPr>
              <a:t>GPR, una herramienta de USO OFICIAL para la Función Ejecutiva.</a:t>
            </a:r>
            <a:endParaRPr lang="es-ES" b="1" i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ES" b="1" i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Autoridades apoyándose en esta herramienta para la TOMA DE DECISIONES.</a:t>
            </a:r>
            <a:endParaRPr lang="es-ES" b="1" i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1 Grupo"/>
          <p:cNvGrpSpPr>
            <a:grpSpLocks/>
          </p:cNvGrpSpPr>
          <p:nvPr/>
        </p:nvGrpSpPr>
        <p:grpSpPr bwMode="auto">
          <a:xfrm>
            <a:off x="1813094" y="3272753"/>
            <a:ext cx="1522959" cy="2181750"/>
            <a:chOff x="1703777" y="1799945"/>
            <a:chExt cx="1819363" cy="2050968"/>
          </a:xfrm>
        </p:grpSpPr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1703777" y="2447676"/>
              <a:ext cx="1819363" cy="14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ES" sz="900" b="1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>
                <a:defRPr/>
              </a:pPr>
              <a:endParaRPr lang="es-ES" sz="1000" b="1" i="1" dirty="0">
                <a:solidFill>
                  <a:prstClr val="black"/>
                </a:solidFill>
                <a:ea typeface="ＭＳ Ｐゴシック" charset="-128"/>
                <a:cs typeface="Arial" pitchFamily="34" charset="0"/>
              </a:endParaRPr>
            </a:p>
            <a:p>
              <a:pPr>
                <a:defRPr/>
              </a:pPr>
              <a:r>
                <a:rPr lang="es-ES" sz="900" b="1" i="1" dirty="0" smtClean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Talleres </a:t>
              </a:r>
              <a:r>
                <a:rPr lang="es-ES" sz="900" b="1" i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GPR1- Objetivos operativos, indicadores y procesos</a:t>
              </a:r>
            </a:p>
            <a:p>
              <a:pPr marL="119063" indent="-119063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s-ES" altLang="en-US" sz="9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2 días c/u</a:t>
              </a:r>
            </a:p>
            <a:p>
              <a:pPr marL="119063" indent="-119063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s-ES" sz="9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Participan:</a:t>
              </a:r>
              <a:r>
                <a:rPr lang="es-ES" sz="900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 Directores o equivalente con su equipo</a:t>
              </a:r>
              <a:endParaRPr lang="es-ES" sz="900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8 Grupo"/>
            <p:cNvGrpSpPr>
              <a:grpSpLocks/>
            </p:cNvGrpSpPr>
            <p:nvPr/>
          </p:nvGrpSpPr>
          <p:grpSpPr bwMode="auto">
            <a:xfrm>
              <a:off x="1723241" y="1799945"/>
              <a:ext cx="1634254" cy="676503"/>
              <a:chOff x="-118708" y="245483"/>
              <a:chExt cx="2615527" cy="847290"/>
            </a:xfrm>
          </p:grpSpPr>
          <p:sp>
            <p:nvSpPr>
              <p:cNvPr id="10" name="9 Cheurón"/>
              <p:cNvSpPr/>
              <p:nvPr/>
            </p:nvSpPr>
            <p:spPr>
              <a:xfrm>
                <a:off x="-119507" y="245483"/>
                <a:ext cx="2616326" cy="847046"/>
              </a:xfrm>
              <a:prstGeom prst="chevr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Cheurón 4"/>
              <p:cNvSpPr/>
              <p:nvPr/>
            </p:nvSpPr>
            <p:spPr>
              <a:xfrm>
                <a:off x="357017" y="245483"/>
                <a:ext cx="1739158" cy="84704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9" tIns="24003" rIns="24003" bIns="24003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200" b="1" dirty="0"/>
                  <a:t>GPR1</a:t>
                </a:r>
              </a:p>
            </p:txBody>
          </p:sp>
        </p:grpSp>
      </p:grpSp>
      <p:grpSp>
        <p:nvGrpSpPr>
          <p:cNvPr id="4" name="73 Grupo"/>
          <p:cNvGrpSpPr>
            <a:grpSpLocks/>
          </p:cNvGrpSpPr>
          <p:nvPr/>
        </p:nvGrpSpPr>
        <p:grpSpPr bwMode="auto">
          <a:xfrm>
            <a:off x="5108744" y="3286401"/>
            <a:ext cx="1563360" cy="2478971"/>
            <a:chOff x="5497858" y="1861379"/>
            <a:chExt cx="1864891" cy="2479496"/>
          </a:xfrm>
        </p:grpSpPr>
        <p:sp>
          <p:nvSpPr>
            <p:cNvPr id="18" name="17 Rectángulo"/>
            <p:cNvSpPr>
              <a:spLocks noChangeArrowheads="1"/>
            </p:cNvSpPr>
            <p:nvPr/>
          </p:nvSpPr>
          <p:spPr bwMode="auto">
            <a:xfrm>
              <a:off x="5586859" y="2509216"/>
              <a:ext cx="1775890" cy="183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 i="1" kern="0" dirty="0" smtClean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 i="1" kern="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 i="1" kern="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b="1" i="1" kern="0" dirty="0" smtClean="0">
                  <a:solidFill>
                    <a:prstClr val="black"/>
                  </a:solidFill>
                  <a:latin typeface="Arial"/>
                  <a:cs typeface="Arial"/>
                </a:rPr>
                <a:t>Cuartos </a:t>
              </a:r>
              <a:r>
                <a:rPr lang="es-ES" sz="900" b="1" i="1" kern="0" dirty="0">
                  <a:solidFill>
                    <a:prstClr val="black"/>
                  </a:solidFill>
                  <a:latin typeface="Arial"/>
                  <a:cs typeface="Arial"/>
                </a:rPr>
                <a:t>de Guerra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b="1" i="1" kern="0" dirty="0">
                  <a:solidFill>
                    <a:prstClr val="black"/>
                  </a:solidFill>
                  <a:latin typeface="Arial"/>
                  <a:cs typeface="Arial"/>
                </a:rPr>
                <a:t>Revisiones de Contenido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ES" altLang="en-US" sz="900" b="1" kern="0" dirty="0">
                  <a:solidFill>
                    <a:prstClr val="black"/>
                  </a:solidFill>
                  <a:latin typeface="Arial"/>
                  <a:cs typeface="Arial"/>
                </a:rPr>
                <a:t>Sesiones de 2 horas c/u por  unidad operativa</a:t>
              </a:r>
            </a:p>
            <a:p>
              <a:pPr marL="119063" indent="-119063" fontAlgn="auto">
                <a:spcBef>
                  <a:spcPts val="6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s-ES" sz="900" b="1" kern="0" dirty="0">
                  <a:solidFill>
                    <a:prstClr val="black"/>
                  </a:solidFill>
                  <a:latin typeface="Arial"/>
                  <a:cs typeface="Arial"/>
                </a:rPr>
                <a:t>Participan:</a:t>
              </a:r>
              <a:r>
                <a:rPr lang="es-ES" sz="900" kern="0" dirty="0">
                  <a:solidFill>
                    <a:prstClr val="black"/>
                  </a:solidFill>
                  <a:latin typeface="Arial"/>
                  <a:cs typeface="Arial"/>
                </a:rPr>
                <a:t> Directores o equivalente con sus equipos</a:t>
              </a:r>
            </a:p>
          </p:txBody>
        </p:sp>
        <p:grpSp>
          <p:nvGrpSpPr>
            <p:cNvPr id="5" name="18 Grupo"/>
            <p:cNvGrpSpPr>
              <a:grpSpLocks/>
            </p:cNvGrpSpPr>
            <p:nvPr/>
          </p:nvGrpSpPr>
          <p:grpSpPr bwMode="auto">
            <a:xfrm>
              <a:off x="5497858" y="1861379"/>
              <a:ext cx="1634253" cy="676503"/>
              <a:chOff x="-118708" y="245483"/>
              <a:chExt cx="2615527" cy="847290"/>
            </a:xfrm>
          </p:grpSpPr>
          <p:sp>
            <p:nvSpPr>
              <p:cNvPr id="20" name="19 Cheurón"/>
              <p:cNvSpPr/>
              <p:nvPr/>
            </p:nvSpPr>
            <p:spPr>
              <a:xfrm>
                <a:off x="-118708" y="245483"/>
                <a:ext cx="2615527" cy="847185"/>
              </a:xfrm>
              <a:prstGeom prst="chevr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Cheurón 4"/>
              <p:cNvSpPr/>
              <p:nvPr/>
            </p:nvSpPr>
            <p:spPr>
              <a:xfrm>
                <a:off x="526840" y="245483"/>
                <a:ext cx="1569922" cy="8471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9" tIns="24003" rIns="24003" bIns="24003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200" b="1" dirty="0"/>
                  <a:t>Sesiones de Trabajo</a:t>
                </a:r>
              </a:p>
            </p:txBody>
          </p:sp>
        </p:grpSp>
      </p:grpSp>
      <p:grpSp>
        <p:nvGrpSpPr>
          <p:cNvPr id="6" name="72 Grupo"/>
          <p:cNvGrpSpPr>
            <a:grpSpLocks/>
          </p:cNvGrpSpPr>
          <p:nvPr/>
        </p:nvGrpSpPr>
        <p:grpSpPr bwMode="auto">
          <a:xfrm>
            <a:off x="3791578" y="3300048"/>
            <a:ext cx="1571165" cy="2263527"/>
            <a:chOff x="3873527" y="1857421"/>
            <a:chExt cx="1874203" cy="2264183"/>
          </a:xfrm>
        </p:grpSpPr>
        <p:sp>
          <p:nvSpPr>
            <p:cNvPr id="23" name="22 Rectángulo"/>
            <p:cNvSpPr>
              <a:spLocks noChangeArrowheads="1"/>
            </p:cNvSpPr>
            <p:nvPr/>
          </p:nvSpPr>
          <p:spPr bwMode="auto">
            <a:xfrm>
              <a:off x="3873527" y="2505309"/>
              <a:ext cx="1713242" cy="1616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s-ES" sz="900" b="1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>
                <a:defRPr/>
              </a:pPr>
              <a:endParaRPr lang="es-ES" sz="900" b="1" i="1" dirty="0" smtClean="0">
                <a:solidFill>
                  <a:prstClr val="black"/>
                </a:solidFill>
                <a:ea typeface="ＭＳ Ｐゴシック" charset="-128"/>
                <a:cs typeface="Arial" pitchFamily="34" charset="0"/>
              </a:endParaRPr>
            </a:p>
            <a:p>
              <a:pPr>
                <a:defRPr/>
              </a:pPr>
              <a:endParaRPr lang="es-ES" sz="900" b="1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  <a:p>
              <a:pPr>
                <a:defRPr/>
              </a:pPr>
              <a:r>
                <a:rPr lang="es-ES" sz="900" b="1" i="1" dirty="0" smtClean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Talleres </a:t>
              </a:r>
              <a:r>
                <a:rPr lang="es-ES" sz="900" b="1" i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GPR2- Proyectos</a:t>
              </a:r>
            </a:p>
            <a:p>
              <a:pPr marL="119063" indent="-119063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s-ES" altLang="en-US" sz="9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2 días c/u</a:t>
              </a:r>
            </a:p>
            <a:p>
              <a:pPr marL="119063" indent="-119063">
                <a:spcBef>
                  <a:spcPct val="50000"/>
                </a:spcBef>
                <a:buFont typeface="Arial" pitchFamily="34" charset="0"/>
                <a:buChar char="•"/>
                <a:defRPr/>
              </a:pPr>
              <a:r>
                <a:rPr lang="es-ES" sz="9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Participan:</a:t>
              </a:r>
              <a:r>
                <a:rPr lang="es-ES" sz="900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  Directores o equivalente con su equipo</a:t>
              </a:r>
              <a:endParaRPr lang="es-ES" sz="900" dirty="0">
                <a:solidFill>
                  <a:prstClr val="black"/>
                </a:solidFill>
              </a:endParaRPr>
            </a:p>
          </p:txBody>
        </p:sp>
        <p:grpSp>
          <p:nvGrpSpPr>
            <p:cNvPr id="7" name="23 Grupo"/>
            <p:cNvGrpSpPr>
              <a:grpSpLocks/>
            </p:cNvGrpSpPr>
            <p:nvPr/>
          </p:nvGrpSpPr>
          <p:grpSpPr bwMode="auto">
            <a:xfrm>
              <a:off x="4113477" y="1857421"/>
              <a:ext cx="1634253" cy="676503"/>
              <a:chOff x="-118708" y="245483"/>
              <a:chExt cx="2615527" cy="847290"/>
            </a:xfrm>
          </p:grpSpPr>
          <p:sp>
            <p:nvSpPr>
              <p:cNvPr id="25" name="24 Cheurón"/>
              <p:cNvSpPr/>
              <p:nvPr/>
            </p:nvSpPr>
            <p:spPr>
              <a:xfrm>
                <a:off x="-118708" y="245483"/>
                <a:ext cx="2615527" cy="847251"/>
              </a:xfrm>
              <a:prstGeom prst="chevron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Cheurón 4"/>
              <p:cNvSpPr/>
              <p:nvPr/>
            </p:nvSpPr>
            <p:spPr>
              <a:xfrm>
                <a:off x="393486" y="245483"/>
                <a:ext cx="1703275" cy="847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2009" tIns="24003" rIns="24003" bIns="24003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200" b="1" dirty="0"/>
                  <a:t>GPR2</a:t>
                </a:r>
              </a:p>
            </p:txBody>
          </p:sp>
        </p:grpSp>
      </p:grpSp>
      <p:sp>
        <p:nvSpPr>
          <p:cNvPr id="36" name="Cheurón 4"/>
          <p:cNvSpPr/>
          <p:nvPr/>
        </p:nvSpPr>
        <p:spPr>
          <a:xfrm>
            <a:off x="1289051" y="2314577"/>
            <a:ext cx="844550" cy="676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9" tIns="24003" rIns="24003" bIns="24003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b="1" dirty="0"/>
              <a:t>SPP</a:t>
            </a:r>
          </a:p>
        </p:txBody>
      </p:sp>
      <p:sp>
        <p:nvSpPr>
          <p:cNvPr id="40" name="39 Rectángulo"/>
          <p:cNvSpPr>
            <a:spLocks noChangeArrowheads="1"/>
          </p:cNvSpPr>
          <p:nvPr/>
        </p:nvSpPr>
        <p:spPr bwMode="auto">
          <a:xfrm>
            <a:off x="964310" y="2249489"/>
            <a:ext cx="844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900" b="1" i="1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Sesión Ejecutiva</a:t>
            </a:r>
            <a:endParaRPr lang="es-ES" sz="900" b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s-ES" sz="900" b="1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 día 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es-ES" sz="900" b="1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Participan: </a:t>
            </a:r>
            <a:r>
              <a:rPr lang="es-ES" sz="900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Máxima autoridad con su equipo estratégico</a:t>
            </a:r>
            <a:r>
              <a:rPr lang="es-ES" sz="900" i="1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</a:t>
            </a:r>
            <a:endParaRPr lang="es-ES" sz="900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9" name="40 Grupo"/>
          <p:cNvGrpSpPr>
            <a:grpSpLocks/>
          </p:cNvGrpSpPr>
          <p:nvPr/>
        </p:nvGrpSpPr>
        <p:grpSpPr bwMode="auto">
          <a:xfrm>
            <a:off x="602914" y="1590675"/>
            <a:ext cx="1594326" cy="687388"/>
            <a:chOff x="-28765" y="232087"/>
            <a:chExt cx="1987228" cy="860686"/>
          </a:xfrm>
        </p:grpSpPr>
        <p:sp>
          <p:nvSpPr>
            <p:cNvPr id="42" name="41 Cheurón"/>
            <p:cNvSpPr/>
            <p:nvPr/>
          </p:nvSpPr>
          <p:spPr>
            <a:xfrm>
              <a:off x="-28765" y="232087"/>
              <a:ext cx="1987228" cy="846771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urón 4"/>
            <p:cNvSpPr/>
            <p:nvPr/>
          </p:nvSpPr>
          <p:spPr>
            <a:xfrm>
              <a:off x="259401" y="246002"/>
              <a:ext cx="1568078" cy="846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9" tIns="24003" rIns="24003" bIns="2400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b="1" dirty="0"/>
                <a:t>SE</a:t>
              </a:r>
              <a:endParaRPr lang="es-ES" sz="1400" b="1" dirty="0"/>
            </a:p>
          </p:txBody>
        </p:sp>
      </p:grpSp>
      <p:grpSp>
        <p:nvGrpSpPr>
          <p:cNvPr id="12" name="16 Grupo"/>
          <p:cNvGrpSpPr>
            <a:grpSpLocks/>
          </p:cNvGrpSpPr>
          <p:nvPr/>
        </p:nvGrpSpPr>
        <p:grpSpPr bwMode="auto">
          <a:xfrm>
            <a:off x="338139" y="5854702"/>
            <a:ext cx="8169275" cy="461963"/>
            <a:chOff x="6453038" y="457945"/>
            <a:chExt cx="2505208" cy="963176"/>
          </a:xfrm>
        </p:grpSpPr>
        <p:sp>
          <p:nvSpPr>
            <p:cNvPr id="84" name="83 Cheurón"/>
            <p:cNvSpPr/>
            <p:nvPr/>
          </p:nvSpPr>
          <p:spPr>
            <a:xfrm>
              <a:off x="6453038" y="457945"/>
              <a:ext cx="2505208" cy="963176"/>
            </a:xfrm>
            <a:prstGeom prst="chevr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85" name="Cheurón 4"/>
            <p:cNvSpPr/>
            <p:nvPr/>
          </p:nvSpPr>
          <p:spPr>
            <a:xfrm>
              <a:off x="6987086" y="457945"/>
              <a:ext cx="1580238" cy="963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011" tIns="29337" rIns="29337" bIns="29337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prstClr val="white"/>
                  </a:solidFill>
                </a:rPr>
                <a:t>Transferencia de conocimiento y monitoreo de calidad</a:t>
              </a:r>
            </a:p>
          </p:txBody>
        </p:sp>
      </p:grpSp>
      <p:sp>
        <p:nvSpPr>
          <p:cNvPr id="12300" name="1 Título"/>
          <p:cNvSpPr txBox="1">
            <a:spLocks/>
          </p:cNvSpPr>
          <p:nvPr/>
        </p:nvSpPr>
        <p:spPr bwMode="auto">
          <a:xfrm>
            <a:off x="536576" y="752475"/>
            <a:ext cx="6435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1600" b="1" dirty="0">
                <a:solidFill>
                  <a:srgbClr val="595959"/>
                </a:solidFill>
                <a:cs typeface="Arial" pitchFamily="34" charset="0"/>
              </a:rPr>
              <a:t>Eventos del Proceso de </a:t>
            </a:r>
            <a:r>
              <a:rPr lang="es-ES" sz="1600" b="1" dirty="0" smtClean="0">
                <a:solidFill>
                  <a:srgbClr val="595959"/>
                </a:solidFill>
                <a:cs typeface="Arial" pitchFamily="34" charset="0"/>
              </a:rPr>
              <a:t>Despliegue</a:t>
            </a:r>
            <a:endParaRPr lang="es-EC" sz="1600" b="1" dirty="0"/>
          </a:p>
        </p:txBody>
      </p:sp>
      <p:cxnSp>
        <p:nvCxnSpPr>
          <p:cNvPr id="88" name="87 Conector recto de flecha"/>
          <p:cNvCxnSpPr/>
          <p:nvPr/>
        </p:nvCxnSpPr>
        <p:spPr bwMode="auto">
          <a:xfrm rot="5400000">
            <a:off x="1376207" y="2750755"/>
            <a:ext cx="958622" cy="13242"/>
          </a:xfrm>
          <a:prstGeom prst="straightConnector1">
            <a:avLst/>
          </a:prstGeom>
          <a:ln>
            <a:prstDash val="dash"/>
            <a:headEnd type="oval" w="med" len="med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303" name="Rectangle 6"/>
          <p:cNvSpPr>
            <a:spLocks noChangeArrowheads="1"/>
          </p:cNvSpPr>
          <p:nvPr/>
        </p:nvSpPr>
        <p:spPr bwMode="auto">
          <a:xfrm>
            <a:off x="2803333" y="1755775"/>
            <a:ext cx="2601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 i="1" dirty="0">
                <a:solidFill>
                  <a:srgbClr val="000000"/>
                </a:solidFill>
              </a:rPr>
              <a:t>Revisiones de calidad y asesoría </a:t>
            </a:r>
          </a:p>
          <a:p>
            <a:pPr algn="ctr"/>
            <a:r>
              <a:rPr lang="es-ES" sz="900" b="1" i="1" dirty="0">
                <a:solidFill>
                  <a:srgbClr val="000000"/>
                </a:solidFill>
              </a:rPr>
              <a:t>personalizada de acuerdo a las necesidades</a:t>
            </a:r>
            <a:endParaRPr lang="es-MX" i="1" dirty="0"/>
          </a:p>
        </p:txBody>
      </p:sp>
      <p:sp>
        <p:nvSpPr>
          <p:cNvPr id="53" name="46 Cheurón"/>
          <p:cNvSpPr/>
          <p:nvPr/>
        </p:nvSpPr>
        <p:spPr>
          <a:xfrm>
            <a:off x="2937742" y="3299410"/>
            <a:ext cx="1330325" cy="676275"/>
          </a:xfrm>
          <a:prstGeom prst="chevron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305" name="Rectangle 53"/>
          <p:cNvSpPr>
            <a:spLocks noChangeArrowheads="1"/>
          </p:cNvSpPr>
          <p:nvPr/>
        </p:nvSpPr>
        <p:spPr bwMode="auto">
          <a:xfrm>
            <a:off x="3132307" y="3412452"/>
            <a:ext cx="96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 i="1">
                <a:solidFill>
                  <a:srgbClr val="000000"/>
                </a:solidFill>
              </a:rPr>
              <a:t>Tareas asignadas</a:t>
            </a:r>
            <a:endParaRPr lang="es-MX" i="1"/>
          </a:p>
        </p:txBody>
      </p:sp>
      <p:grpSp>
        <p:nvGrpSpPr>
          <p:cNvPr id="13" name="40 Grupo"/>
          <p:cNvGrpSpPr>
            <a:grpSpLocks/>
          </p:cNvGrpSpPr>
          <p:nvPr/>
        </p:nvGrpSpPr>
        <p:grpSpPr bwMode="auto">
          <a:xfrm>
            <a:off x="6240593" y="1614206"/>
            <a:ext cx="1955800" cy="687387"/>
            <a:chOff x="-28765" y="232087"/>
            <a:chExt cx="1987228" cy="860686"/>
          </a:xfrm>
        </p:grpSpPr>
        <p:sp>
          <p:nvSpPr>
            <p:cNvPr id="55" name="54 Cheurón"/>
            <p:cNvSpPr/>
            <p:nvPr/>
          </p:nvSpPr>
          <p:spPr>
            <a:xfrm>
              <a:off x="-28765" y="232087"/>
              <a:ext cx="1987228" cy="846773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urón 4"/>
            <p:cNvSpPr/>
            <p:nvPr/>
          </p:nvSpPr>
          <p:spPr>
            <a:xfrm>
              <a:off x="258351" y="246000"/>
              <a:ext cx="1569459" cy="846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9" tIns="24003" rIns="24003" bIns="24003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b="1" dirty="0" smtClean="0"/>
                <a:t>FIRMA PAC</a:t>
              </a:r>
              <a:endParaRPr lang="es-ES" sz="1400" b="1" dirty="0"/>
            </a:p>
          </p:txBody>
        </p:sp>
      </p:grpSp>
      <p:cxnSp>
        <p:nvCxnSpPr>
          <p:cNvPr id="57" name="56 Conector recto de flecha"/>
          <p:cNvCxnSpPr>
            <a:stCxn id="46" idx="3"/>
            <a:endCxn id="20" idx="3"/>
          </p:cNvCxnSpPr>
          <p:nvPr/>
        </p:nvCxnSpPr>
        <p:spPr bwMode="auto">
          <a:xfrm>
            <a:off x="6430945" y="1949226"/>
            <a:ext cx="47813" cy="1675313"/>
          </a:xfrm>
          <a:prstGeom prst="straightConnector1">
            <a:avLst/>
          </a:prstGeom>
          <a:ln>
            <a:prstDash val="dash"/>
            <a:headEnd type="oval" w="med" len="med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46 Cheurón"/>
          <p:cNvSpPr/>
          <p:nvPr/>
        </p:nvSpPr>
        <p:spPr>
          <a:xfrm>
            <a:off x="1966400" y="1611088"/>
            <a:ext cx="4464545" cy="676275"/>
          </a:xfrm>
          <a:prstGeom prst="chevron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1 Título"/>
          <p:cNvSpPr>
            <a:spLocks noGrp="1"/>
          </p:cNvSpPr>
          <p:nvPr>
            <p:ph type="title"/>
          </p:nvPr>
        </p:nvSpPr>
        <p:spPr>
          <a:xfrm>
            <a:off x="546589" y="427038"/>
            <a:ext cx="6731977" cy="584200"/>
          </a:xfrm>
          <a:ln/>
        </p:spPr>
        <p:txBody>
          <a:bodyPr/>
          <a:lstStyle/>
          <a:p>
            <a:r>
              <a:rPr lang="es-ES">
                <a:latin typeface="Arial" charset="0"/>
              </a:rPr>
              <a:t>Cinco son las estrategias para lograr una transformación efectiva y generar resultados sostenibles en su organización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6331" y="1508125"/>
            <a:ext cx="7894027" cy="4445000"/>
            <a:chOff x="231570" y="1508163"/>
            <a:chExt cx="9368308" cy="5011390"/>
          </a:xfrm>
        </p:grpSpPr>
        <p:sp>
          <p:nvSpPr>
            <p:cNvPr id="55" name="54 Rectángulo redondeado"/>
            <p:cNvSpPr/>
            <p:nvPr/>
          </p:nvSpPr>
          <p:spPr>
            <a:xfrm>
              <a:off x="231570" y="1508163"/>
              <a:ext cx="9368308" cy="5011390"/>
            </a:xfrm>
            <a:prstGeom prst="roundRect">
              <a:avLst>
                <a:gd name="adj" fmla="val 862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3366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396751" y="2230579"/>
              <a:ext cx="1569523" cy="209005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b="1" dirty="0">
                <a:solidFill>
                  <a:srgbClr val="C00000"/>
                </a:solidFill>
              </a:endParaRPr>
            </a:p>
          </p:txBody>
        </p:sp>
        <p:pic>
          <p:nvPicPr>
            <p:cNvPr id="50" name="Picture 49" descr="chessboard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5482" y="3028210"/>
              <a:ext cx="1472062" cy="11044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11 Rectángulo redondeado"/>
            <p:cNvSpPr/>
            <p:nvPr/>
          </p:nvSpPr>
          <p:spPr>
            <a:xfrm>
              <a:off x="2270689" y="2478981"/>
              <a:ext cx="1569523" cy="209005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4142421" y="2727383"/>
              <a:ext cx="1569523" cy="209005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6018565" y="2975785"/>
              <a:ext cx="1569523" cy="209005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7864182" y="3224189"/>
              <a:ext cx="1569523" cy="209005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b="1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61126" y="2351151"/>
              <a:ext cx="1441680" cy="728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Planeación Estratégica Operativa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335831" y="2614248"/>
              <a:ext cx="1439940" cy="5208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Administración de Procesos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207057" y="2931040"/>
              <a:ext cx="1439940" cy="520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Administración de Proyectos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083502" y="3147603"/>
              <a:ext cx="1439940" cy="728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Gobernabilidad Estratégica de las </a:t>
              </a:r>
              <a:r>
                <a:rPr lang="es-ES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TICs</a:t>
              </a:r>
              <a:endPara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7928642" y="3484082"/>
              <a:ext cx="1439940" cy="519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charset="0"/>
                </a:rPr>
                <a:t>Desarrollo Organizacional</a:t>
              </a:r>
            </a:p>
          </p:txBody>
        </p:sp>
        <p:pic>
          <p:nvPicPr>
            <p:cNvPr id="58" name="Picture 17" descr="com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1498" y="4006687"/>
              <a:ext cx="1534891" cy="10232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6197" y="3079292"/>
              <a:ext cx="1238508" cy="1325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 descr="eficiencia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2155" y="3486722"/>
              <a:ext cx="1530056" cy="10377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Pentagon 44"/>
            <p:cNvSpPr/>
            <p:nvPr/>
          </p:nvSpPr>
          <p:spPr>
            <a:xfrm>
              <a:off x="646642" y="5522023"/>
              <a:ext cx="8474597" cy="676894"/>
            </a:xfrm>
            <a:prstGeom prst="homePlat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RUTA DE TRANSFORMACIÓN</a:t>
              </a:r>
            </a:p>
          </p:txBody>
        </p:sp>
        <p:pic>
          <p:nvPicPr>
            <p:cNvPr id="53" name="Picture 52" descr="choices 3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4893" y="3791106"/>
              <a:ext cx="1056868" cy="11437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25 Elipse"/>
            <p:cNvSpPr/>
            <p:nvPr/>
          </p:nvSpPr>
          <p:spPr>
            <a:xfrm>
              <a:off x="890161" y="1673316"/>
              <a:ext cx="501736" cy="58552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" name="25 Elipse"/>
            <p:cNvSpPr/>
            <p:nvPr/>
          </p:nvSpPr>
          <p:spPr>
            <a:xfrm>
              <a:off x="2760916" y="1920782"/>
              <a:ext cx="501736" cy="58552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" name="25 Elipse"/>
            <p:cNvSpPr/>
            <p:nvPr/>
          </p:nvSpPr>
          <p:spPr>
            <a:xfrm>
              <a:off x="4631671" y="2168249"/>
              <a:ext cx="501736" cy="58552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0" name="25 Elipse"/>
            <p:cNvSpPr/>
            <p:nvPr/>
          </p:nvSpPr>
          <p:spPr>
            <a:xfrm>
              <a:off x="6502427" y="2415714"/>
              <a:ext cx="501736" cy="58552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1" name="25 Elipse"/>
            <p:cNvSpPr/>
            <p:nvPr/>
          </p:nvSpPr>
          <p:spPr>
            <a:xfrm>
              <a:off x="8373183" y="2663181"/>
              <a:ext cx="501736" cy="585528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946</Words>
  <Application>Microsoft Office PowerPoint</Application>
  <PresentationFormat>Presentación en pantalla (4:3)</PresentationFormat>
  <Paragraphs>170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Cinco son las estrategias para lograr una transformación efectiva y generar resultados sostenibles en su organización</vt:lpstr>
      <vt:lpstr>1. GPR es una solución para la alineación vertical y horizontal del Estado</vt:lpstr>
      <vt:lpstr>2. GPR es una solución robusta para la implementación de mejores prácticas de administración de proyectos</vt:lpstr>
      <vt:lpstr>3. GPR es una solución para incrementar la madurez organizacional de administración de procesos</vt:lpstr>
      <vt:lpstr>4. GPR es una solución ejecutiva para la medición y gestión de resultados</vt:lpstr>
      <vt:lpstr>5. GPR es cuatro soluciones en un solo sistema y soportado por mejores prácticas y metodologías probadas</vt:lpstr>
      <vt:lpstr>Diapositiva 15</vt:lpstr>
      <vt:lpstr>En la herramienta GPR, se encuentra una metodología para diagnosticar, planear, alinear y gestionar la realidad operacional de la unidad operativa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larreateguip</dc:creator>
  <cp:lastModifiedBy>larreateguip</cp:lastModifiedBy>
  <cp:revision>9</cp:revision>
  <dcterms:created xsi:type="dcterms:W3CDTF">2013-05-09T15:13:18Z</dcterms:created>
  <dcterms:modified xsi:type="dcterms:W3CDTF">2013-05-09T16:53:35Z</dcterms:modified>
</cp:coreProperties>
</file>